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8497" autoAdjust="0"/>
  </p:normalViewPr>
  <p:slideViewPr>
    <p:cSldViewPr>
      <p:cViewPr varScale="1">
        <p:scale>
          <a:sx n="64" d="100"/>
          <a:sy n="64" d="100"/>
        </p:scale>
        <p:origin x="194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089404" y="858496"/>
            <a:ext cx="5437632" cy="216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343561" y="143551"/>
            <a:ext cx="1628309" cy="6996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275" y="214121"/>
            <a:ext cx="332041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0200" y="3074898"/>
            <a:ext cx="8483600" cy="3244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58267" y="6621119"/>
            <a:ext cx="262255" cy="16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rgbClr val="296D81"/>
                </a:solidFill>
                <a:latin typeface="Segoe UI Symbol"/>
                <a:cs typeface="Segoe UI Symbol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rasscom.org.br/sobre-a-brass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jp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jpg"/><Relationship Id="rId47" Type="http://schemas.openxmlformats.org/officeDocument/2006/relationships/image" Target="../media/image48.jpg"/><Relationship Id="rId50" Type="http://schemas.openxmlformats.org/officeDocument/2006/relationships/image" Target="../media/image51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jpg"/><Relationship Id="rId45" Type="http://schemas.openxmlformats.org/officeDocument/2006/relationships/image" Target="../media/image46.png"/><Relationship Id="rId53" Type="http://schemas.openxmlformats.org/officeDocument/2006/relationships/image" Target="../media/image54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jp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jpg"/><Relationship Id="rId48" Type="http://schemas.openxmlformats.org/officeDocument/2006/relationships/image" Target="../media/image49.jpg"/><Relationship Id="rId8" Type="http://schemas.openxmlformats.org/officeDocument/2006/relationships/image" Target="../media/image9.png"/><Relationship Id="rId51" Type="http://schemas.openxmlformats.org/officeDocument/2006/relationships/image" Target="../media/image52.jp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jpg"/><Relationship Id="rId46" Type="http://schemas.openxmlformats.org/officeDocument/2006/relationships/image" Target="../media/image47.jpg"/><Relationship Id="rId20" Type="http://schemas.openxmlformats.org/officeDocument/2006/relationships/image" Target="../media/image21.png"/><Relationship Id="rId41" Type="http://schemas.openxmlformats.org/officeDocument/2006/relationships/image" Target="../media/image42.jpg"/><Relationship Id="rId54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0.png"/><Relationship Id="rId26" Type="http://schemas.openxmlformats.org/officeDocument/2006/relationships/image" Target="../media/image75.png"/><Relationship Id="rId3" Type="http://schemas.openxmlformats.org/officeDocument/2006/relationships/image" Target="../media/image57.png"/><Relationship Id="rId21" Type="http://schemas.openxmlformats.org/officeDocument/2006/relationships/image" Target="../media/image2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32.png"/><Relationship Id="rId25" Type="http://schemas.openxmlformats.org/officeDocument/2006/relationships/image" Target="../media/image74.png"/><Relationship Id="rId2" Type="http://schemas.openxmlformats.org/officeDocument/2006/relationships/image" Target="../media/image56.png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29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3.jpg"/><Relationship Id="rId5" Type="http://schemas.openxmlformats.org/officeDocument/2006/relationships/image" Target="../media/image59.png"/><Relationship Id="rId15" Type="http://schemas.openxmlformats.org/officeDocument/2006/relationships/image" Target="../media/image23.png"/><Relationship Id="rId23" Type="http://schemas.openxmlformats.org/officeDocument/2006/relationships/image" Target="../media/image21.png"/><Relationship Id="rId28" Type="http://schemas.openxmlformats.org/officeDocument/2006/relationships/image" Target="../media/image77.jpg"/><Relationship Id="rId10" Type="http://schemas.openxmlformats.org/officeDocument/2006/relationships/image" Target="../media/image64.png"/><Relationship Id="rId19" Type="http://schemas.openxmlformats.org/officeDocument/2006/relationships/image" Target="../media/image71.jpg"/><Relationship Id="rId31" Type="http://schemas.openxmlformats.org/officeDocument/2006/relationships/image" Target="../media/image80.jp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13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BE1D6-EF4C-41C4-912D-53912265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738" y="685800"/>
            <a:ext cx="7772400" cy="1231106"/>
          </a:xfrm>
        </p:spPr>
        <p:txBody>
          <a:bodyPr/>
          <a:lstStyle/>
          <a:p>
            <a:r>
              <a:rPr lang="pt-BR" sz="4000" dirty="0"/>
              <a:t>IOT – Internet das Coisas (Internet </a:t>
            </a:r>
            <a:r>
              <a:rPr lang="pt-BR" sz="4000" dirty="0" err="1"/>
              <a:t>of</a:t>
            </a:r>
            <a:r>
              <a:rPr lang="pt-BR" sz="4000" dirty="0"/>
              <a:t> </a:t>
            </a:r>
            <a:r>
              <a:rPr lang="pt-BR" sz="4000" dirty="0" err="1"/>
              <a:t>Things</a:t>
            </a:r>
            <a:r>
              <a:rPr lang="pt-BR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49C7C0-5DCA-42CF-BB6F-E2CDAF79A2F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80738" y="2133600"/>
            <a:ext cx="7924800" cy="4431983"/>
          </a:xfrm>
        </p:spPr>
        <p:txBody>
          <a:bodyPr/>
          <a:lstStyle/>
          <a:p>
            <a:r>
              <a:rPr lang="pt-BR" sz="2400" dirty="0">
                <a:solidFill>
                  <a:schemeClr val="tx2"/>
                </a:solidFill>
              </a:rPr>
              <a:t>Apresentação extraída de: </a:t>
            </a:r>
            <a:r>
              <a:rPr lang="pt-BR" sz="2400" dirty="0" err="1">
                <a:solidFill>
                  <a:schemeClr val="tx2"/>
                </a:solidFill>
              </a:rPr>
              <a:t>Brasscom</a:t>
            </a:r>
            <a:endParaRPr lang="pt-BR" sz="2400" dirty="0">
              <a:solidFill>
                <a:schemeClr val="tx2"/>
              </a:solidFill>
            </a:endParaRPr>
          </a:p>
          <a:p>
            <a:endParaRPr lang="pt-BR" sz="2400" dirty="0">
              <a:solidFill>
                <a:schemeClr val="tx2"/>
              </a:solidFill>
            </a:endParaRPr>
          </a:p>
          <a:p>
            <a:r>
              <a:rPr lang="pt-BR" sz="2400" dirty="0">
                <a:solidFill>
                  <a:schemeClr val="tx2"/>
                </a:solidFill>
              </a:rPr>
              <a:t>Associação Brasileira das Empresas de Tecnologia da Informação e Comunicação</a:t>
            </a:r>
          </a:p>
          <a:p>
            <a:endParaRPr lang="pt-BR" sz="2400" dirty="0">
              <a:solidFill>
                <a:schemeClr val="tx2"/>
              </a:solidFill>
            </a:endParaRPr>
          </a:p>
          <a:p>
            <a:r>
              <a:rPr lang="pt-BR" sz="2400" dirty="0">
                <a:solidFill>
                  <a:schemeClr val="tx2"/>
                </a:solidFill>
              </a:rPr>
              <a:t>Promove o setor de TIC junto aos poderes públicos, clientes públicos e privados e outras entidades representativas, de forma cativante e fundamentada, propagando tendências e inovações, intensificando relações, propondo políticas públicas e promovendo o crescimento do mercado.</a:t>
            </a:r>
          </a:p>
          <a:p>
            <a:endParaRPr lang="pt-BR" sz="1600" dirty="0">
              <a:solidFill>
                <a:schemeClr val="tx2"/>
              </a:solidFill>
            </a:endParaRPr>
          </a:p>
          <a:p>
            <a:r>
              <a:rPr lang="pt-BR" sz="2400" dirty="0">
                <a:hlinkClick r:id="rId2"/>
              </a:rPr>
              <a:t>https://brasscom.org.br/sobre-a-brasscom/</a:t>
            </a:r>
            <a:endParaRPr lang="pt-B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0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6629196"/>
            <a:ext cx="1917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65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9</a:t>
            </a:r>
            <a:endParaRPr sz="800">
              <a:latin typeface="Segoe UI Symbol"/>
              <a:cs typeface="Segoe UI Symbo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43561" y="143551"/>
            <a:ext cx="1628309" cy="699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IoT </a:t>
            </a:r>
            <a:r>
              <a:rPr spc="-5" dirty="0"/>
              <a:t>– </a:t>
            </a:r>
            <a:r>
              <a:rPr dirty="0"/>
              <a:t>Internet </a:t>
            </a:r>
            <a:r>
              <a:rPr spc="5" dirty="0"/>
              <a:t>das</a:t>
            </a:r>
            <a:r>
              <a:rPr spc="-85" dirty="0"/>
              <a:t> </a:t>
            </a:r>
            <a:r>
              <a:rPr dirty="0"/>
              <a:t>Coisas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2275" y="581101"/>
            <a:ext cx="5407660" cy="95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Onde </a:t>
            </a:r>
            <a:r>
              <a:rPr sz="1800" b="1" dirty="0">
                <a:solidFill>
                  <a:srgbClr val="296D81"/>
                </a:solidFill>
                <a:latin typeface="Segoe UI Symbol"/>
                <a:cs typeface="Segoe UI Symbol"/>
              </a:rPr>
              <a:t>estão as melhores oportunidades para o</a:t>
            </a:r>
            <a:r>
              <a:rPr sz="1800" b="1" spc="-195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1800" b="1" dirty="0">
                <a:solidFill>
                  <a:srgbClr val="296D81"/>
                </a:solidFill>
                <a:latin typeface="Segoe UI Symbol"/>
                <a:cs typeface="Segoe UI Symbol"/>
              </a:rPr>
              <a:t>Brasil?</a:t>
            </a:r>
            <a:endParaRPr sz="1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296D81"/>
                </a:solidFill>
                <a:latin typeface="Segoe UI Symbol"/>
                <a:cs typeface="Segoe UI Symbol"/>
              </a:rPr>
              <a:t>Desenvolver ou</a:t>
            </a:r>
            <a:r>
              <a:rPr sz="1800" b="1" spc="-45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1800" b="1" dirty="0">
                <a:solidFill>
                  <a:srgbClr val="296D81"/>
                </a:solidFill>
                <a:latin typeface="Segoe UI Symbol"/>
                <a:cs typeface="Segoe UI Symbol"/>
              </a:rPr>
              <a:t>adotar</a:t>
            </a:r>
            <a:endParaRPr sz="1800">
              <a:latin typeface="Segoe UI Symbol"/>
              <a:cs typeface="Segoe UI Symbol"/>
            </a:endParaRPr>
          </a:p>
          <a:p>
            <a:pPr marL="3791585">
              <a:lnSpc>
                <a:spcPct val="100000"/>
              </a:lnSpc>
              <a:spcBef>
                <a:spcPts val="855"/>
              </a:spcBef>
            </a:pPr>
            <a:r>
              <a:rPr sz="1800" spc="-15" dirty="0">
                <a:solidFill>
                  <a:srgbClr val="296D81"/>
                </a:solidFill>
                <a:latin typeface="Segoe UI Symbol"/>
                <a:cs typeface="Segoe UI Symbol"/>
              </a:rPr>
              <a:t>Verticais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7144" y="4539233"/>
            <a:ext cx="1388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6D81"/>
                </a:solidFill>
                <a:latin typeface="Segoe UI Symbol"/>
                <a:cs typeface="Segoe UI Symbol"/>
              </a:rPr>
              <a:t>Infraestrutura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6688" y="1802892"/>
            <a:ext cx="978535" cy="2598420"/>
          </a:xfrm>
          <a:custGeom>
            <a:avLst/>
            <a:gdLst/>
            <a:ahLst/>
            <a:cxnLst/>
            <a:rect l="l" t="t" r="r" b="b"/>
            <a:pathLst>
              <a:path w="978534" h="2598420">
                <a:moveTo>
                  <a:pt x="815339" y="0"/>
                </a:moveTo>
                <a:lnTo>
                  <a:pt x="163067" y="0"/>
                </a:lnTo>
                <a:lnTo>
                  <a:pt x="119723" y="5826"/>
                </a:lnTo>
                <a:lnTo>
                  <a:pt x="80772" y="22267"/>
                </a:lnTo>
                <a:lnTo>
                  <a:pt x="47767" y="47767"/>
                </a:lnTo>
                <a:lnTo>
                  <a:pt x="22267" y="80772"/>
                </a:lnTo>
                <a:lnTo>
                  <a:pt x="5826" y="119723"/>
                </a:lnTo>
                <a:lnTo>
                  <a:pt x="0" y="163068"/>
                </a:lnTo>
                <a:lnTo>
                  <a:pt x="0" y="2435352"/>
                </a:lnTo>
                <a:lnTo>
                  <a:pt x="5826" y="2478696"/>
                </a:lnTo>
                <a:lnTo>
                  <a:pt x="22267" y="2517648"/>
                </a:lnTo>
                <a:lnTo>
                  <a:pt x="47767" y="2550652"/>
                </a:lnTo>
                <a:lnTo>
                  <a:pt x="80772" y="2576152"/>
                </a:lnTo>
                <a:lnTo>
                  <a:pt x="119723" y="2592593"/>
                </a:lnTo>
                <a:lnTo>
                  <a:pt x="163067" y="2598420"/>
                </a:lnTo>
                <a:lnTo>
                  <a:pt x="815339" y="2598420"/>
                </a:lnTo>
                <a:lnTo>
                  <a:pt x="858684" y="2592593"/>
                </a:lnTo>
                <a:lnTo>
                  <a:pt x="897635" y="2576152"/>
                </a:lnTo>
                <a:lnTo>
                  <a:pt x="930640" y="2550652"/>
                </a:lnTo>
                <a:lnTo>
                  <a:pt x="956140" y="2517648"/>
                </a:lnTo>
                <a:lnTo>
                  <a:pt x="972581" y="2478696"/>
                </a:lnTo>
                <a:lnTo>
                  <a:pt x="978408" y="2435352"/>
                </a:lnTo>
                <a:lnTo>
                  <a:pt x="978408" y="163068"/>
                </a:lnTo>
                <a:lnTo>
                  <a:pt x="972581" y="119723"/>
                </a:lnTo>
                <a:lnTo>
                  <a:pt x="956140" y="80772"/>
                </a:lnTo>
                <a:lnTo>
                  <a:pt x="930640" y="47767"/>
                </a:lnTo>
                <a:lnTo>
                  <a:pt x="897636" y="22267"/>
                </a:lnTo>
                <a:lnTo>
                  <a:pt x="858684" y="5826"/>
                </a:lnTo>
                <a:lnTo>
                  <a:pt x="815339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9847" y="1792223"/>
            <a:ext cx="978535" cy="2609215"/>
          </a:xfrm>
          <a:custGeom>
            <a:avLst/>
            <a:gdLst/>
            <a:ahLst/>
            <a:cxnLst/>
            <a:rect l="l" t="t" r="r" b="b"/>
            <a:pathLst>
              <a:path w="978535" h="2609215">
                <a:moveTo>
                  <a:pt x="815339" y="0"/>
                </a:moveTo>
                <a:lnTo>
                  <a:pt x="163067" y="0"/>
                </a:lnTo>
                <a:lnTo>
                  <a:pt x="119723" y="5826"/>
                </a:lnTo>
                <a:lnTo>
                  <a:pt x="80772" y="22267"/>
                </a:lnTo>
                <a:lnTo>
                  <a:pt x="47767" y="47767"/>
                </a:lnTo>
                <a:lnTo>
                  <a:pt x="22267" y="80772"/>
                </a:lnTo>
                <a:lnTo>
                  <a:pt x="5826" y="119723"/>
                </a:lnTo>
                <a:lnTo>
                  <a:pt x="0" y="163067"/>
                </a:lnTo>
                <a:lnTo>
                  <a:pt x="0" y="2446020"/>
                </a:lnTo>
                <a:lnTo>
                  <a:pt x="5826" y="2489364"/>
                </a:lnTo>
                <a:lnTo>
                  <a:pt x="22267" y="2528316"/>
                </a:lnTo>
                <a:lnTo>
                  <a:pt x="47767" y="2561320"/>
                </a:lnTo>
                <a:lnTo>
                  <a:pt x="80772" y="2586820"/>
                </a:lnTo>
                <a:lnTo>
                  <a:pt x="119723" y="2603261"/>
                </a:lnTo>
                <a:lnTo>
                  <a:pt x="163067" y="2609088"/>
                </a:lnTo>
                <a:lnTo>
                  <a:pt x="815339" y="2609088"/>
                </a:lnTo>
                <a:lnTo>
                  <a:pt x="858684" y="2603261"/>
                </a:lnTo>
                <a:lnTo>
                  <a:pt x="897635" y="2586820"/>
                </a:lnTo>
                <a:lnTo>
                  <a:pt x="930640" y="2561320"/>
                </a:lnTo>
                <a:lnTo>
                  <a:pt x="956140" y="2528316"/>
                </a:lnTo>
                <a:lnTo>
                  <a:pt x="972581" y="2489364"/>
                </a:lnTo>
                <a:lnTo>
                  <a:pt x="978407" y="2446020"/>
                </a:lnTo>
                <a:lnTo>
                  <a:pt x="978407" y="163067"/>
                </a:lnTo>
                <a:lnTo>
                  <a:pt x="972581" y="119723"/>
                </a:lnTo>
                <a:lnTo>
                  <a:pt x="956140" y="80772"/>
                </a:lnTo>
                <a:lnTo>
                  <a:pt x="930640" y="47767"/>
                </a:lnTo>
                <a:lnTo>
                  <a:pt x="897635" y="22267"/>
                </a:lnTo>
                <a:lnTo>
                  <a:pt x="858684" y="5826"/>
                </a:lnTo>
                <a:lnTo>
                  <a:pt x="815339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2820" y="1807464"/>
            <a:ext cx="978535" cy="2593975"/>
          </a:xfrm>
          <a:custGeom>
            <a:avLst/>
            <a:gdLst/>
            <a:ahLst/>
            <a:cxnLst/>
            <a:rect l="l" t="t" r="r" b="b"/>
            <a:pathLst>
              <a:path w="978535" h="2593975">
                <a:moveTo>
                  <a:pt x="815339" y="0"/>
                </a:moveTo>
                <a:lnTo>
                  <a:pt x="163067" y="0"/>
                </a:lnTo>
                <a:lnTo>
                  <a:pt x="119723" y="5826"/>
                </a:lnTo>
                <a:lnTo>
                  <a:pt x="80772" y="22267"/>
                </a:lnTo>
                <a:lnTo>
                  <a:pt x="47767" y="47767"/>
                </a:lnTo>
                <a:lnTo>
                  <a:pt x="22267" y="80772"/>
                </a:lnTo>
                <a:lnTo>
                  <a:pt x="5826" y="119723"/>
                </a:lnTo>
                <a:lnTo>
                  <a:pt x="0" y="163068"/>
                </a:lnTo>
                <a:lnTo>
                  <a:pt x="0" y="2430780"/>
                </a:lnTo>
                <a:lnTo>
                  <a:pt x="5826" y="2474124"/>
                </a:lnTo>
                <a:lnTo>
                  <a:pt x="22267" y="2513076"/>
                </a:lnTo>
                <a:lnTo>
                  <a:pt x="47767" y="2546080"/>
                </a:lnTo>
                <a:lnTo>
                  <a:pt x="80772" y="2571580"/>
                </a:lnTo>
                <a:lnTo>
                  <a:pt x="119723" y="2588021"/>
                </a:lnTo>
                <a:lnTo>
                  <a:pt x="163067" y="2593848"/>
                </a:lnTo>
                <a:lnTo>
                  <a:pt x="815339" y="2593848"/>
                </a:lnTo>
                <a:lnTo>
                  <a:pt x="858684" y="2588021"/>
                </a:lnTo>
                <a:lnTo>
                  <a:pt x="897635" y="2571580"/>
                </a:lnTo>
                <a:lnTo>
                  <a:pt x="930640" y="2546080"/>
                </a:lnTo>
                <a:lnTo>
                  <a:pt x="956140" y="2513076"/>
                </a:lnTo>
                <a:lnTo>
                  <a:pt x="972581" y="2474124"/>
                </a:lnTo>
                <a:lnTo>
                  <a:pt x="978407" y="2430780"/>
                </a:lnTo>
                <a:lnTo>
                  <a:pt x="978407" y="163068"/>
                </a:lnTo>
                <a:lnTo>
                  <a:pt x="972581" y="119723"/>
                </a:lnTo>
                <a:lnTo>
                  <a:pt x="956140" y="80772"/>
                </a:lnTo>
                <a:lnTo>
                  <a:pt x="930640" y="47767"/>
                </a:lnTo>
                <a:lnTo>
                  <a:pt x="897635" y="22267"/>
                </a:lnTo>
                <a:lnTo>
                  <a:pt x="858684" y="5826"/>
                </a:lnTo>
                <a:lnTo>
                  <a:pt x="815339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2555" y="1792223"/>
            <a:ext cx="978535" cy="2609215"/>
          </a:xfrm>
          <a:custGeom>
            <a:avLst/>
            <a:gdLst/>
            <a:ahLst/>
            <a:cxnLst/>
            <a:rect l="l" t="t" r="r" b="b"/>
            <a:pathLst>
              <a:path w="978535" h="2609215">
                <a:moveTo>
                  <a:pt x="815339" y="0"/>
                </a:moveTo>
                <a:lnTo>
                  <a:pt x="163068" y="0"/>
                </a:lnTo>
                <a:lnTo>
                  <a:pt x="119723" y="5826"/>
                </a:lnTo>
                <a:lnTo>
                  <a:pt x="80771" y="22267"/>
                </a:lnTo>
                <a:lnTo>
                  <a:pt x="47767" y="47767"/>
                </a:lnTo>
                <a:lnTo>
                  <a:pt x="22267" y="80772"/>
                </a:lnTo>
                <a:lnTo>
                  <a:pt x="5826" y="119723"/>
                </a:lnTo>
                <a:lnTo>
                  <a:pt x="0" y="163067"/>
                </a:lnTo>
                <a:lnTo>
                  <a:pt x="0" y="2446020"/>
                </a:lnTo>
                <a:lnTo>
                  <a:pt x="5826" y="2489364"/>
                </a:lnTo>
                <a:lnTo>
                  <a:pt x="22267" y="2528316"/>
                </a:lnTo>
                <a:lnTo>
                  <a:pt x="47767" y="2561320"/>
                </a:lnTo>
                <a:lnTo>
                  <a:pt x="80772" y="2586820"/>
                </a:lnTo>
                <a:lnTo>
                  <a:pt x="119723" y="2603261"/>
                </a:lnTo>
                <a:lnTo>
                  <a:pt x="163068" y="2609088"/>
                </a:lnTo>
                <a:lnTo>
                  <a:pt x="815339" y="2609088"/>
                </a:lnTo>
                <a:lnTo>
                  <a:pt x="858684" y="2603261"/>
                </a:lnTo>
                <a:lnTo>
                  <a:pt x="897635" y="2586820"/>
                </a:lnTo>
                <a:lnTo>
                  <a:pt x="930640" y="2561320"/>
                </a:lnTo>
                <a:lnTo>
                  <a:pt x="956140" y="2528316"/>
                </a:lnTo>
                <a:lnTo>
                  <a:pt x="972581" y="2489364"/>
                </a:lnTo>
                <a:lnTo>
                  <a:pt x="978407" y="2446020"/>
                </a:lnTo>
                <a:lnTo>
                  <a:pt x="978407" y="163067"/>
                </a:lnTo>
                <a:lnTo>
                  <a:pt x="972581" y="119723"/>
                </a:lnTo>
                <a:lnTo>
                  <a:pt x="956140" y="80772"/>
                </a:lnTo>
                <a:lnTo>
                  <a:pt x="930640" y="47767"/>
                </a:lnTo>
                <a:lnTo>
                  <a:pt x="897635" y="22267"/>
                </a:lnTo>
                <a:lnTo>
                  <a:pt x="858684" y="5826"/>
                </a:lnTo>
                <a:lnTo>
                  <a:pt x="815339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3044" y="1807464"/>
            <a:ext cx="977265" cy="2593975"/>
          </a:xfrm>
          <a:custGeom>
            <a:avLst/>
            <a:gdLst/>
            <a:ahLst/>
            <a:cxnLst/>
            <a:rect l="l" t="t" r="r" b="b"/>
            <a:pathLst>
              <a:path w="977264" h="2593975">
                <a:moveTo>
                  <a:pt x="814069" y="0"/>
                </a:moveTo>
                <a:lnTo>
                  <a:pt x="162814" y="0"/>
                </a:lnTo>
                <a:lnTo>
                  <a:pt x="119532" y="5816"/>
                </a:lnTo>
                <a:lnTo>
                  <a:pt x="80640" y="22229"/>
                </a:lnTo>
                <a:lnTo>
                  <a:pt x="47688" y="47688"/>
                </a:lnTo>
                <a:lnTo>
                  <a:pt x="22229" y="80640"/>
                </a:lnTo>
                <a:lnTo>
                  <a:pt x="5816" y="119532"/>
                </a:lnTo>
                <a:lnTo>
                  <a:pt x="0" y="162813"/>
                </a:lnTo>
                <a:lnTo>
                  <a:pt x="0" y="2431034"/>
                </a:lnTo>
                <a:lnTo>
                  <a:pt x="5816" y="2474315"/>
                </a:lnTo>
                <a:lnTo>
                  <a:pt x="22229" y="2513207"/>
                </a:lnTo>
                <a:lnTo>
                  <a:pt x="47688" y="2546159"/>
                </a:lnTo>
                <a:lnTo>
                  <a:pt x="80640" y="2571618"/>
                </a:lnTo>
                <a:lnTo>
                  <a:pt x="119532" y="2588031"/>
                </a:lnTo>
                <a:lnTo>
                  <a:pt x="162814" y="2593848"/>
                </a:lnTo>
                <a:lnTo>
                  <a:pt x="814069" y="2593848"/>
                </a:lnTo>
                <a:lnTo>
                  <a:pt x="857351" y="2588031"/>
                </a:lnTo>
                <a:lnTo>
                  <a:pt x="896243" y="2571618"/>
                </a:lnTo>
                <a:lnTo>
                  <a:pt x="929195" y="2546159"/>
                </a:lnTo>
                <a:lnTo>
                  <a:pt x="954654" y="2513207"/>
                </a:lnTo>
                <a:lnTo>
                  <a:pt x="971067" y="2474315"/>
                </a:lnTo>
                <a:lnTo>
                  <a:pt x="976883" y="2431034"/>
                </a:lnTo>
                <a:lnTo>
                  <a:pt x="976883" y="162813"/>
                </a:lnTo>
                <a:lnTo>
                  <a:pt x="971067" y="119532"/>
                </a:lnTo>
                <a:lnTo>
                  <a:pt x="954654" y="80640"/>
                </a:lnTo>
                <a:lnTo>
                  <a:pt x="929195" y="47688"/>
                </a:lnTo>
                <a:lnTo>
                  <a:pt x="896243" y="22229"/>
                </a:lnTo>
                <a:lnTo>
                  <a:pt x="857351" y="5816"/>
                </a:lnTo>
                <a:lnTo>
                  <a:pt x="814069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582" y="2659280"/>
            <a:ext cx="329565" cy="1105535"/>
          </a:xfrm>
          <a:prstGeom prst="rect">
            <a:avLst/>
          </a:prstGeom>
        </p:spPr>
        <p:txBody>
          <a:bodyPr vert="vert270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spc="-25" dirty="0">
                <a:solidFill>
                  <a:srgbClr val="296D81"/>
                </a:solidFill>
                <a:latin typeface="Segoe UI Symbol"/>
                <a:cs typeface="Segoe UI Symbol"/>
              </a:rPr>
              <a:t>Tecnologia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5719" y="1792223"/>
            <a:ext cx="977265" cy="2609215"/>
          </a:xfrm>
          <a:custGeom>
            <a:avLst/>
            <a:gdLst/>
            <a:ahLst/>
            <a:cxnLst/>
            <a:rect l="l" t="t" r="r" b="b"/>
            <a:pathLst>
              <a:path w="977265" h="2609215">
                <a:moveTo>
                  <a:pt x="814070" y="0"/>
                </a:moveTo>
                <a:lnTo>
                  <a:pt x="162813" y="0"/>
                </a:lnTo>
                <a:lnTo>
                  <a:pt x="119532" y="5816"/>
                </a:lnTo>
                <a:lnTo>
                  <a:pt x="80640" y="22229"/>
                </a:lnTo>
                <a:lnTo>
                  <a:pt x="47688" y="47688"/>
                </a:lnTo>
                <a:lnTo>
                  <a:pt x="22229" y="80640"/>
                </a:lnTo>
                <a:lnTo>
                  <a:pt x="5816" y="119532"/>
                </a:lnTo>
                <a:lnTo>
                  <a:pt x="0" y="162813"/>
                </a:lnTo>
                <a:lnTo>
                  <a:pt x="0" y="2446274"/>
                </a:lnTo>
                <a:lnTo>
                  <a:pt x="5816" y="2489555"/>
                </a:lnTo>
                <a:lnTo>
                  <a:pt x="22229" y="2528447"/>
                </a:lnTo>
                <a:lnTo>
                  <a:pt x="47688" y="2561399"/>
                </a:lnTo>
                <a:lnTo>
                  <a:pt x="80640" y="2586858"/>
                </a:lnTo>
                <a:lnTo>
                  <a:pt x="119532" y="2603271"/>
                </a:lnTo>
                <a:lnTo>
                  <a:pt x="162813" y="2609088"/>
                </a:lnTo>
                <a:lnTo>
                  <a:pt x="814070" y="2609088"/>
                </a:lnTo>
                <a:lnTo>
                  <a:pt x="857351" y="2603271"/>
                </a:lnTo>
                <a:lnTo>
                  <a:pt x="896243" y="2586858"/>
                </a:lnTo>
                <a:lnTo>
                  <a:pt x="929195" y="2561399"/>
                </a:lnTo>
                <a:lnTo>
                  <a:pt x="954654" y="2528447"/>
                </a:lnTo>
                <a:lnTo>
                  <a:pt x="971067" y="2489555"/>
                </a:lnTo>
                <a:lnTo>
                  <a:pt x="976883" y="2446274"/>
                </a:lnTo>
                <a:lnTo>
                  <a:pt x="976883" y="162813"/>
                </a:lnTo>
                <a:lnTo>
                  <a:pt x="971067" y="119532"/>
                </a:lnTo>
                <a:lnTo>
                  <a:pt x="954654" y="80640"/>
                </a:lnTo>
                <a:lnTo>
                  <a:pt x="929195" y="47688"/>
                </a:lnTo>
                <a:lnTo>
                  <a:pt x="896243" y="22229"/>
                </a:lnTo>
                <a:lnTo>
                  <a:pt x="857351" y="5816"/>
                </a:lnTo>
                <a:lnTo>
                  <a:pt x="814070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49895" y="1642872"/>
            <a:ext cx="1209040" cy="520065"/>
          </a:xfrm>
          <a:custGeom>
            <a:avLst/>
            <a:gdLst/>
            <a:ahLst/>
            <a:cxnLst/>
            <a:rect l="l" t="t" r="r" b="b"/>
            <a:pathLst>
              <a:path w="1209040" h="520064">
                <a:moveTo>
                  <a:pt x="1121918" y="0"/>
                </a:moveTo>
                <a:lnTo>
                  <a:pt x="86613" y="0"/>
                </a:lnTo>
                <a:lnTo>
                  <a:pt x="52881" y="6800"/>
                </a:lnTo>
                <a:lnTo>
                  <a:pt x="25352" y="25352"/>
                </a:lnTo>
                <a:lnTo>
                  <a:pt x="6800" y="52881"/>
                </a:lnTo>
                <a:lnTo>
                  <a:pt x="0" y="86613"/>
                </a:lnTo>
                <a:lnTo>
                  <a:pt x="0" y="433069"/>
                </a:lnTo>
                <a:lnTo>
                  <a:pt x="6800" y="466802"/>
                </a:lnTo>
                <a:lnTo>
                  <a:pt x="25352" y="494331"/>
                </a:lnTo>
                <a:lnTo>
                  <a:pt x="52881" y="512883"/>
                </a:lnTo>
                <a:lnTo>
                  <a:pt x="86613" y="519683"/>
                </a:lnTo>
                <a:lnTo>
                  <a:pt x="1121918" y="519683"/>
                </a:lnTo>
                <a:lnTo>
                  <a:pt x="1155650" y="512883"/>
                </a:lnTo>
                <a:lnTo>
                  <a:pt x="1183179" y="494331"/>
                </a:lnTo>
                <a:lnTo>
                  <a:pt x="1201731" y="466802"/>
                </a:lnTo>
                <a:lnTo>
                  <a:pt x="1208531" y="433069"/>
                </a:lnTo>
                <a:lnTo>
                  <a:pt x="1208531" y="86613"/>
                </a:lnTo>
                <a:lnTo>
                  <a:pt x="1201731" y="52881"/>
                </a:lnTo>
                <a:lnTo>
                  <a:pt x="1183179" y="25352"/>
                </a:lnTo>
                <a:lnTo>
                  <a:pt x="1155650" y="6800"/>
                </a:lnTo>
                <a:lnTo>
                  <a:pt x="1121918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678928" y="1771904"/>
            <a:ext cx="9525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Indústria</a:t>
            </a:r>
            <a:r>
              <a:rPr sz="14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4.0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4840" y="3986784"/>
            <a:ext cx="8133715" cy="304800"/>
          </a:xfrm>
          <a:custGeom>
            <a:avLst/>
            <a:gdLst/>
            <a:ahLst/>
            <a:cxnLst/>
            <a:rect l="l" t="t" r="r" b="b"/>
            <a:pathLst>
              <a:path w="8133715" h="304800">
                <a:moveTo>
                  <a:pt x="8082787" y="0"/>
                </a:moveTo>
                <a:lnTo>
                  <a:pt x="50800" y="0"/>
                </a:lnTo>
                <a:lnTo>
                  <a:pt x="31027" y="3990"/>
                </a:lnTo>
                <a:lnTo>
                  <a:pt x="14879" y="14874"/>
                </a:lnTo>
                <a:lnTo>
                  <a:pt x="3992" y="31021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8"/>
                </a:lnTo>
                <a:lnTo>
                  <a:pt x="14879" y="289925"/>
                </a:lnTo>
                <a:lnTo>
                  <a:pt x="31027" y="300809"/>
                </a:lnTo>
                <a:lnTo>
                  <a:pt x="50800" y="304800"/>
                </a:lnTo>
                <a:lnTo>
                  <a:pt x="8082787" y="304800"/>
                </a:lnTo>
                <a:lnTo>
                  <a:pt x="8102566" y="300809"/>
                </a:lnTo>
                <a:lnTo>
                  <a:pt x="8118713" y="289925"/>
                </a:lnTo>
                <a:lnTo>
                  <a:pt x="8129597" y="273778"/>
                </a:lnTo>
                <a:lnTo>
                  <a:pt x="8133587" y="254000"/>
                </a:lnTo>
                <a:lnTo>
                  <a:pt x="8133587" y="50800"/>
                </a:lnTo>
                <a:lnTo>
                  <a:pt x="8129597" y="31021"/>
                </a:lnTo>
                <a:lnTo>
                  <a:pt x="8118713" y="14874"/>
                </a:lnTo>
                <a:lnTo>
                  <a:pt x="8102566" y="3990"/>
                </a:lnTo>
                <a:lnTo>
                  <a:pt x="8082787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840" y="3596640"/>
            <a:ext cx="8133715" cy="314325"/>
          </a:xfrm>
          <a:custGeom>
            <a:avLst/>
            <a:gdLst/>
            <a:ahLst/>
            <a:cxnLst/>
            <a:rect l="l" t="t" r="r" b="b"/>
            <a:pathLst>
              <a:path w="8133715" h="314325">
                <a:moveTo>
                  <a:pt x="8081263" y="0"/>
                </a:moveTo>
                <a:lnTo>
                  <a:pt x="52323" y="0"/>
                </a:lnTo>
                <a:lnTo>
                  <a:pt x="31953" y="4103"/>
                </a:lnTo>
                <a:lnTo>
                  <a:pt x="15322" y="15303"/>
                </a:lnTo>
                <a:lnTo>
                  <a:pt x="4110" y="31932"/>
                </a:lnTo>
                <a:lnTo>
                  <a:pt x="0" y="52324"/>
                </a:lnTo>
                <a:lnTo>
                  <a:pt x="0" y="261620"/>
                </a:lnTo>
                <a:lnTo>
                  <a:pt x="4110" y="282011"/>
                </a:lnTo>
                <a:lnTo>
                  <a:pt x="15322" y="298640"/>
                </a:lnTo>
                <a:lnTo>
                  <a:pt x="31953" y="309840"/>
                </a:lnTo>
                <a:lnTo>
                  <a:pt x="52323" y="313944"/>
                </a:lnTo>
                <a:lnTo>
                  <a:pt x="8081263" y="313944"/>
                </a:lnTo>
                <a:lnTo>
                  <a:pt x="8101655" y="309840"/>
                </a:lnTo>
                <a:lnTo>
                  <a:pt x="8118284" y="298640"/>
                </a:lnTo>
                <a:lnTo>
                  <a:pt x="8129484" y="282011"/>
                </a:lnTo>
                <a:lnTo>
                  <a:pt x="8133587" y="261620"/>
                </a:lnTo>
                <a:lnTo>
                  <a:pt x="8133587" y="52324"/>
                </a:lnTo>
                <a:lnTo>
                  <a:pt x="8129484" y="31932"/>
                </a:lnTo>
                <a:lnTo>
                  <a:pt x="8118284" y="15303"/>
                </a:lnTo>
                <a:lnTo>
                  <a:pt x="8101655" y="4103"/>
                </a:lnTo>
                <a:lnTo>
                  <a:pt x="8081263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40" y="3168395"/>
            <a:ext cx="8133715" cy="334010"/>
          </a:xfrm>
          <a:custGeom>
            <a:avLst/>
            <a:gdLst/>
            <a:ahLst/>
            <a:cxnLst/>
            <a:rect l="l" t="t" r="r" b="b"/>
            <a:pathLst>
              <a:path w="8133715" h="334010">
                <a:moveTo>
                  <a:pt x="8077961" y="0"/>
                </a:moveTo>
                <a:lnTo>
                  <a:pt x="55625" y="0"/>
                </a:lnTo>
                <a:lnTo>
                  <a:pt x="33973" y="4369"/>
                </a:lnTo>
                <a:lnTo>
                  <a:pt x="16292" y="16287"/>
                </a:lnTo>
                <a:lnTo>
                  <a:pt x="4371" y="33968"/>
                </a:lnTo>
                <a:lnTo>
                  <a:pt x="0" y="55625"/>
                </a:lnTo>
                <a:lnTo>
                  <a:pt x="0" y="278129"/>
                </a:lnTo>
                <a:lnTo>
                  <a:pt x="4371" y="299787"/>
                </a:lnTo>
                <a:lnTo>
                  <a:pt x="16292" y="317468"/>
                </a:lnTo>
                <a:lnTo>
                  <a:pt x="33973" y="329386"/>
                </a:lnTo>
                <a:lnTo>
                  <a:pt x="55625" y="333755"/>
                </a:lnTo>
                <a:lnTo>
                  <a:pt x="8077961" y="333755"/>
                </a:lnTo>
                <a:lnTo>
                  <a:pt x="8099619" y="329386"/>
                </a:lnTo>
                <a:lnTo>
                  <a:pt x="8117300" y="317468"/>
                </a:lnTo>
                <a:lnTo>
                  <a:pt x="8129218" y="299787"/>
                </a:lnTo>
                <a:lnTo>
                  <a:pt x="8133587" y="278129"/>
                </a:lnTo>
                <a:lnTo>
                  <a:pt x="8133587" y="55625"/>
                </a:lnTo>
                <a:lnTo>
                  <a:pt x="8129218" y="33968"/>
                </a:lnTo>
                <a:lnTo>
                  <a:pt x="8117300" y="16287"/>
                </a:lnTo>
                <a:lnTo>
                  <a:pt x="8099619" y="4369"/>
                </a:lnTo>
                <a:lnTo>
                  <a:pt x="8077961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840" y="2740151"/>
            <a:ext cx="8133715" cy="347980"/>
          </a:xfrm>
          <a:custGeom>
            <a:avLst/>
            <a:gdLst/>
            <a:ahLst/>
            <a:cxnLst/>
            <a:rect l="l" t="t" r="r" b="b"/>
            <a:pathLst>
              <a:path w="8133715" h="347980">
                <a:moveTo>
                  <a:pt x="8075676" y="0"/>
                </a:moveTo>
                <a:lnTo>
                  <a:pt x="57911" y="0"/>
                </a:lnTo>
                <a:lnTo>
                  <a:pt x="35372" y="4548"/>
                </a:lnTo>
                <a:lnTo>
                  <a:pt x="16964" y="16954"/>
                </a:lnTo>
                <a:lnTo>
                  <a:pt x="4551" y="35361"/>
                </a:lnTo>
                <a:lnTo>
                  <a:pt x="0" y="57912"/>
                </a:lnTo>
                <a:lnTo>
                  <a:pt x="0" y="289560"/>
                </a:lnTo>
                <a:lnTo>
                  <a:pt x="4551" y="312110"/>
                </a:lnTo>
                <a:lnTo>
                  <a:pt x="16964" y="330517"/>
                </a:lnTo>
                <a:lnTo>
                  <a:pt x="35372" y="342923"/>
                </a:lnTo>
                <a:lnTo>
                  <a:pt x="57911" y="347472"/>
                </a:lnTo>
                <a:lnTo>
                  <a:pt x="8075676" y="347472"/>
                </a:lnTo>
                <a:lnTo>
                  <a:pt x="8098226" y="342923"/>
                </a:lnTo>
                <a:lnTo>
                  <a:pt x="8116633" y="330517"/>
                </a:lnTo>
                <a:lnTo>
                  <a:pt x="8129039" y="312110"/>
                </a:lnTo>
                <a:lnTo>
                  <a:pt x="8133587" y="289560"/>
                </a:lnTo>
                <a:lnTo>
                  <a:pt x="8133587" y="57912"/>
                </a:lnTo>
                <a:lnTo>
                  <a:pt x="8129039" y="35361"/>
                </a:lnTo>
                <a:lnTo>
                  <a:pt x="8116633" y="16954"/>
                </a:lnTo>
                <a:lnTo>
                  <a:pt x="8098226" y="4548"/>
                </a:lnTo>
                <a:lnTo>
                  <a:pt x="8075676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840" y="2311907"/>
            <a:ext cx="8133715" cy="300355"/>
          </a:xfrm>
          <a:custGeom>
            <a:avLst/>
            <a:gdLst/>
            <a:ahLst/>
            <a:cxnLst/>
            <a:rect l="l" t="t" r="r" b="b"/>
            <a:pathLst>
              <a:path w="8133715" h="300355">
                <a:moveTo>
                  <a:pt x="8083550" y="0"/>
                </a:moveTo>
                <a:lnTo>
                  <a:pt x="50037" y="0"/>
                </a:lnTo>
                <a:lnTo>
                  <a:pt x="30560" y="3925"/>
                </a:lnTo>
                <a:lnTo>
                  <a:pt x="14655" y="14636"/>
                </a:lnTo>
                <a:lnTo>
                  <a:pt x="3932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32" y="269688"/>
                </a:lnTo>
                <a:lnTo>
                  <a:pt x="14655" y="285591"/>
                </a:lnTo>
                <a:lnTo>
                  <a:pt x="30560" y="296302"/>
                </a:lnTo>
                <a:lnTo>
                  <a:pt x="50037" y="300227"/>
                </a:lnTo>
                <a:lnTo>
                  <a:pt x="8083550" y="300227"/>
                </a:lnTo>
                <a:lnTo>
                  <a:pt x="8103048" y="296302"/>
                </a:lnTo>
                <a:lnTo>
                  <a:pt x="8118951" y="285591"/>
                </a:lnTo>
                <a:lnTo>
                  <a:pt x="8129662" y="269688"/>
                </a:lnTo>
                <a:lnTo>
                  <a:pt x="8133587" y="250189"/>
                </a:lnTo>
                <a:lnTo>
                  <a:pt x="8133587" y="50037"/>
                </a:lnTo>
                <a:lnTo>
                  <a:pt x="8129662" y="30539"/>
                </a:lnTo>
                <a:lnTo>
                  <a:pt x="8118951" y="14636"/>
                </a:lnTo>
                <a:lnTo>
                  <a:pt x="8103048" y="3925"/>
                </a:lnTo>
                <a:lnTo>
                  <a:pt x="8083550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93590" y="2331466"/>
            <a:ext cx="1195705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3E5A86"/>
                </a:solidFill>
                <a:latin typeface="Calibri"/>
                <a:cs typeface="Calibri"/>
              </a:rPr>
              <a:t>Integração</a:t>
            </a:r>
            <a:endParaRPr sz="1400">
              <a:latin typeface="Calibri"/>
              <a:cs typeface="Calibri"/>
            </a:endParaRPr>
          </a:p>
          <a:p>
            <a:pPr marL="243840" marR="234315" indent="-1905" algn="ctr">
              <a:lnSpc>
                <a:spcPct val="197700"/>
              </a:lnSpc>
              <a:spcBef>
                <a:spcPts val="229"/>
              </a:spcBef>
            </a:pPr>
            <a:r>
              <a:rPr sz="1400" spc="-5" dirty="0">
                <a:solidFill>
                  <a:srgbClr val="3E5A86"/>
                </a:solidFill>
                <a:latin typeface="Calibri"/>
                <a:cs typeface="Calibri"/>
              </a:rPr>
              <a:t>Software  Ha</a:t>
            </a:r>
            <a:r>
              <a:rPr sz="1400" spc="-25" dirty="0">
                <a:solidFill>
                  <a:srgbClr val="3E5A86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3E5A86"/>
                </a:solidFill>
                <a:latin typeface="Calibri"/>
                <a:cs typeface="Calibri"/>
              </a:rPr>
              <a:t>dw</a:t>
            </a:r>
            <a:r>
              <a:rPr sz="1400" dirty="0">
                <a:solidFill>
                  <a:srgbClr val="3E5A86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3E5A86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3E5A86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12065" marR="5080" indent="1270" algn="ctr">
              <a:lnSpc>
                <a:spcPct val="180700"/>
              </a:lnSpc>
              <a:spcBef>
                <a:spcPts val="259"/>
              </a:spcBef>
            </a:pPr>
            <a:r>
              <a:rPr sz="1400" spc="-5" dirty="0">
                <a:solidFill>
                  <a:srgbClr val="3E5A86"/>
                </a:solidFill>
                <a:latin typeface="Calibri"/>
                <a:cs typeface="Calibri"/>
              </a:rPr>
              <a:t>Sensores  Se</a:t>
            </a:r>
            <a:r>
              <a:rPr sz="1400" spc="-10" dirty="0">
                <a:solidFill>
                  <a:srgbClr val="3E5A86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3E5A86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3E5A86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3E5A86"/>
                </a:solidFill>
                <a:latin typeface="Calibri"/>
                <a:cs typeface="Calibri"/>
              </a:rPr>
              <a:t>on</a:t>
            </a:r>
            <a:r>
              <a:rPr sz="1400" spc="-10" dirty="0">
                <a:solidFill>
                  <a:srgbClr val="3E5A86"/>
                </a:solidFill>
                <a:latin typeface="Calibri"/>
                <a:cs typeface="Calibri"/>
              </a:rPr>
              <a:t>du</a:t>
            </a:r>
            <a:r>
              <a:rPr sz="1400" spc="-15" dirty="0">
                <a:solidFill>
                  <a:srgbClr val="3E5A86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3E5A86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3E5A86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3E5A86"/>
                </a:solidFill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52388" y="1642872"/>
            <a:ext cx="1207135" cy="530860"/>
          </a:xfrm>
          <a:custGeom>
            <a:avLst/>
            <a:gdLst/>
            <a:ahLst/>
            <a:cxnLst/>
            <a:rect l="l" t="t" r="r" b="b"/>
            <a:pathLst>
              <a:path w="1207134" h="530860">
                <a:moveTo>
                  <a:pt x="1118615" y="0"/>
                </a:moveTo>
                <a:lnTo>
                  <a:pt x="88391" y="0"/>
                </a:lnTo>
                <a:lnTo>
                  <a:pt x="54006" y="6953"/>
                </a:lnTo>
                <a:lnTo>
                  <a:pt x="25908" y="25908"/>
                </a:lnTo>
                <a:lnTo>
                  <a:pt x="6953" y="54006"/>
                </a:lnTo>
                <a:lnTo>
                  <a:pt x="0" y="88391"/>
                </a:lnTo>
                <a:lnTo>
                  <a:pt x="0" y="441960"/>
                </a:lnTo>
                <a:lnTo>
                  <a:pt x="6953" y="476345"/>
                </a:lnTo>
                <a:lnTo>
                  <a:pt x="25908" y="504443"/>
                </a:lnTo>
                <a:lnTo>
                  <a:pt x="54006" y="523398"/>
                </a:lnTo>
                <a:lnTo>
                  <a:pt x="88391" y="530351"/>
                </a:lnTo>
                <a:lnTo>
                  <a:pt x="1118615" y="530351"/>
                </a:lnTo>
                <a:lnTo>
                  <a:pt x="1153001" y="523398"/>
                </a:lnTo>
                <a:lnTo>
                  <a:pt x="1181100" y="504443"/>
                </a:lnTo>
                <a:lnTo>
                  <a:pt x="1200054" y="476345"/>
                </a:lnTo>
                <a:lnTo>
                  <a:pt x="1207008" y="441960"/>
                </a:lnTo>
                <a:lnTo>
                  <a:pt x="1207008" y="88391"/>
                </a:lnTo>
                <a:lnTo>
                  <a:pt x="1200054" y="54006"/>
                </a:lnTo>
                <a:lnTo>
                  <a:pt x="1181099" y="25908"/>
                </a:lnTo>
                <a:lnTo>
                  <a:pt x="1153001" y="6953"/>
                </a:lnTo>
                <a:lnTo>
                  <a:pt x="1118615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04813" y="1777111"/>
            <a:ext cx="504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arejo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65547" y="1629155"/>
            <a:ext cx="1207135" cy="533400"/>
          </a:xfrm>
          <a:custGeom>
            <a:avLst/>
            <a:gdLst/>
            <a:ahLst/>
            <a:cxnLst/>
            <a:rect l="l" t="t" r="r" b="b"/>
            <a:pathLst>
              <a:path w="1207135" h="533400">
                <a:moveTo>
                  <a:pt x="1118107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79" y="479125"/>
                </a:lnTo>
                <a:lnTo>
                  <a:pt x="26019" y="507380"/>
                </a:lnTo>
                <a:lnTo>
                  <a:pt x="54274" y="526420"/>
                </a:lnTo>
                <a:lnTo>
                  <a:pt x="88900" y="533400"/>
                </a:lnTo>
                <a:lnTo>
                  <a:pt x="1118107" y="533400"/>
                </a:lnTo>
                <a:lnTo>
                  <a:pt x="1152733" y="526420"/>
                </a:lnTo>
                <a:lnTo>
                  <a:pt x="1180988" y="507380"/>
                </a:lnTo>
                <a:lnTo>
                  <a:pt x="1200028" y="479125"/>
                </a:lnTo>
                <a:lnTo>
                  <a:pt x="1207007" y="444500"/>
                </a:lnTo>
                <a:lnTo>
                  <a:pt x="1207007" y="88900"/>
                </a:lnTo>
                <a:lnTo>
                  <a:pt x="1200028" y="54274"/>
                </a:lnTo>
                <a:lnTo>
                  <a:pt x="1180988" y="26019"/>
                </a:lnTo>
                <a:lnTo>
                  <a:pt x="1152733" y="6979"/>
                </a:lnTo>
                <a:lnTo>
                  <a:pt x="1118107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30546" y="1764919"/>
            <a:ext cx="479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Saúde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98520" y="1642872"/>
            <a:ext cx="1207135" cy="535305"/>
          </a:xfrm>
          <a:custGeom>
            <a:avLst/>
            <a:gdLst/>
            <a:ahLst/>
            <a:cxnLst/>
            <a:rect l="l" t="t" r="r" b="b"/>
            <a:pathLst>
              <a:path w="1207135" h="535305">
                <a:moveTo>
                  <a:pt x="1117853" y="0"/>
                </a:moveTo>
                <a:lnTo>
                  <a:pt x="89153" y="0"/>
                </a:lnTo>
                <a:lnTo>
                  <a:pt x="54435" y="7000"/>
                </a:lnTo>
                <a:lnTo>
                  <a:pt x="26098" y="26098"/>
                </a:lnTo>
                <a:lnTo>
                  <a:pt x="7000" y="54435"/>
                </a:lnTo>
                <a:lnTo>
                  <a:pt x="0" y="89153"/>
                </a:lnTo>
                <a:lnTo>
                  <a:pt x="0" y="445769"/>
                </a:lnTo>
                <a:lnTo>
                  <a:pt x="7000" y="480488"/>
                </a:lnTo>
                <a:lnTo>
                  <a:pt x="26098" y="508825"/>
                </a:lnTo>
                <a:lnTo>
                  <a:pt x="54435" y="527923"/>
                </a:lnTo>
                <a:lnTo>
                  <a:pt x="89153" y="534924"/>
                </a:lnTo>
                <a:lnTo>
                  <a:pt x="1117853" y="534924"/>
                </a:lnTo>
                <a:lnTo>
                  <a:pt x="1152572" y="527923"/>
                </a:lnTo>
                <a:lnTo>
                  <a:pt x="1180909" y="508825"/>
                </a:lnTo>
                <a:lnTo>
                  <a:pt x="1200007" y="480488"/>
                </a:lnTo>
                <a:lnTo>
                  <a:pt x="1207007" y="445769"/>
                </a:lnTo>
                <a:lnTo>
                  <a:pt x="1207007" y="89153"/>
                </a:lnTo>
                <a:lnTo>
                  <a:pt x="1200007" y="54435"/>
                </a:lnTo>
                <a:lnTo>
                  <a:pt x="1180909" y="26098"/>
                </a:lnTo>
                <a:lnTo>
                  <a:pt x="1152572" y="7000"/>
                </a:lnTo>
                <a:lnTo>
                  <a:pt x="1117853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34917" y="1672844"/>
            <a:ext cx="9353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Logística</a:t>
            </a:r>
            <a:r>
              <a:rPr sz="14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em  transporte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48255" y="1642872"/>
            <a:ext cx="1209040" cy="520065"/>
          </a:xfrm>
          <a:custGeom>
            <a:avLst/>
            <a:gdLst/>
            <a:ahLst/>
            <a:cxnLst/>
            <a:rect l="l" t="t" r="r" b="b"/>
            <a:pathLst>
              <a:path w="1209039" h="520064">
                <a:moveTo>
                  <a:pt x="1121918" y="0"/>
                </a:moveTo>
                <a:lnTo>
                  <a:pt x="86613" y="0"/>
                </a:lnTo>
                <a:lnTo>
                  <a:pt x="52881" y="6800"/>
                </a:lnTo>
                <a:lnTo>
                  <a:pt x="25352" y="25352"/>
                </a:lnTo>
                <a:lnTo>
                  <a:pt x="6800" y="52881"/>
                </a:lnTo>
                <a:lnTo>
                  <a:pt x="0" y="86613"/>
                </a:lnTo>
                <a:lnTo>
                  <a:pt x="0" y="433069"/>
                </a:lnTo>
                <a:lnTo>
                  <a:pt x="6800" y="466802"/>
                </a:lnTo>
                <a:lnTo>
                  <a:pt x="25352" y="494331"/>
                </a:lnTo>
                <a:lnTo>
                  <a:pt x="52881" y="512883"/>
                </a:lnTo>
                <a:lnTo>
                  <a:pt x="86613" y="519683"/>
                </a:lnTo>
                <a:lnTo>
                  <a:pt x="1121918" y="519683"/>
                </a:lnTo>
                <a:lnTo>
                  <a:pt x="1155650" y="512883"/>
                </a:lnTo>
                <a:lnTo>
                  <a:pt x="1183179" y="494331"/>
                </a:lnTo>
                <a:lnTo>
                  <a:pt x="1201731" y="466802"/>
                </a:lnTo>
                <a:lnTo>
                  <a:pt x="1208532" y="433069"/>
                </a:lnTo>
                <a:lnTo>
                  <a:pt x="1208532" y="86613"/>
                </a:lnTo>
                <a:lnTo>
                  <a:pt x="1201731" y="52881"/>
                </a:lnTo>
                <a:lnTo>
                  <a:pt x="1183179" y="25352"/>
                </a:lnTo>
                <a:lnTo>
                  <a:pt x="1155650" y="6800"/>
                </a:lnTo>
                <a:lnTo>
                  <a:pt x="1121918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7219" y="1642872"/>
            <a:ext cx="1209040" cy="535305"/>
          </a:xfrm>
          <a:custGeom>
            <a:avLst/>
            <a:gdLst/>
            <a:ahLst/>
            <a:cxnLst/>
            <a:rect l="l" t="t" r="r" b="b"/>
            <a:pathLst>
              <a:path w="1209039" h="535305">
                <a:moveTo>
                  <a:pt x="1119378" y="0"/>
                </a:moveTo>
                <a:lnTo>
                  <a:pt x="89153" y="0"/>
                </a:lnTo>
                <a:lnTo>
                  <a:pt x="54451" y="7000"/>
                </a:lnTo>
                <a:lnTo>
                  <a:pt x="26112" y="26098"/>
                </a:lnTo>
                <a:lnTo>
                  <a:pt x="7006" y="54435"/>
                </a:lnTo>
                <a:lnTo>
                  <a:pt x="0" y="89153"/>
                </a:lnTo>
                <a:lnTo>
                  <a:pt x="0" y="445769"/>
                </a:lnTo>
                <a:lnTo>
                  <a:pt x="7006" y="480488"/>
                </a:lnTo>
                <a:lnTo>
                  <a:pt x="26112" y="508825"/>
                </a:lnTo>
                <a:lnTo>
                  <a:pt x="54451" y="527923"/>
                </a:lnTo>
                <a:lnTo>
                  <a:pt x="89153" y="534924"/>
                </a:lnTo>
                <a:lnTo>
                  <a:pt x="1119378" y="534924"/>
                </a:lnTo>
                <a:lnTo>
                  <a:pt x="1154096" y="527923"/>
                </a:lnTo>
                <a:lnTo>
                  <a:pt x="1182433" y="508825"/>
                </a:lnTo>
                <a:lnTo>
                  <a:pt x="1201531" y="480488"/>
                </a:lnTo>
                <a:lnTo>
                  <a:pt x="1208532" y="445769"/>
                </a:lnTo>
                <a:lnTo>
                  <a:pt x="1208532" y="89153"/>
                </a:lnTo>
                <a:lnTo>
                  <a:pt x="1201531" y="54435"/>
                </a:lnTo>
                <a:lnTo>
                  <a:pt x="1182433" y="26098"/>
                </a:lnTo>
                <a:lnTo>
                  <a:pt x="1154096" y="7000"/>
                </a:lnTo>
                <a:lnTo>
                  <a:pt x="1119378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7763" y="1779524"/>
            <a:ext cx="2287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34465" algn="l"/>
              </a:tabLst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Agricultura	</a:t>
            </a:r>
            <a:r>
              <a:rPr sz="2100" b="1" baseline="1984" dirty="0">
                <a:solidFill>
                  <a:srgbClr val="FFFFFF"/>
                </a:solidFill>
                <a:latin typeface="Calibri"/>
                <a:cs typeface="Calibri"/>
              </a:rPr>
              <a:t>Multiutility</a:t>
            </a:r>
            <a:endParaRPr sz="2100" baseline="1984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7814" y="6361277"/>
            <a:ext cx="12655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6D81"/>
                </a:solidFill>
                <a:latin typeface="Segoe UI Symbol"/>
                <a:cs typeface="Segoe UI Symbol"/>
              </a:rPr>
              <a:t>Banda</a:t>
            </a:r>
            <a:r>
              <a:rPr sz="1800" spc="-75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1800" spc="-10" dirty="0">
                <a:solidFill>
                  <a:srgbClr val="296D81"/>
                </a:solidFill>
                <a:latin typeface="Segoe UI Symbol"/>
                <a:cs typeface="Segoe UI Symbol"/>
              </a:rPr>
              <a:t>Larga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62860" y="6361277"/>
            <a:ext cx="1186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6D81"/>
                </a:solidFill>
                <a:latin typeface="Segoe UI Symbol"/>
                <a:cs typeface="Segoe UI Symbol"/>
              </a:rPr>
              <a:t>Data</a:t>
            </a:r>
            <a:r>
              <a:rPr sz="1800" spc="-6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1800" spc="-10" dirty="0">
                <a:solidFill>
                  <a:srgbClr val="296D81"/>
                </a:solidFill>
                <a:latin typeface="Segoe UI Symbol"/>
                <a:cs typeface="Segoe UI Symbol"/>
              </a:rPr>
              <a:t>center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9456" y="5141976"/>
            <a:ext cx="1596390" cy="1024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2490" y="5172547"/>
            <a:ext cx="2514295" cy="1118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36714" y="5157978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39">
                <a:moveTo>
                  <a:pt x="1336039" y="0"/>
                </a:moveTo>
                <a:lnTo>
                  <a:pt x="66039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40"/>
                </a:lnTo>
                <a:lnTo>
                  <a:pt x="0" y="330200"/>
                </a:lnTo>
                <a:lnTo>
                  <a:pt x="5193" y="355895"/>
                </a:lnTo>
                <a:lnTo>
                  <a:pt x="19351" y="376888"/>
                </a:lnTo>
                <a:lnTo>
                  <a:pt x="40344" y="391046"/>
                </a:lnTo>
                <a:lnTo>
                  <a:pt x="66039" y="396240"/>
                </a:lnTo>
                <a:lnTo>
                  <a:pt x="1336039" y="396240"/>
                </a:lnTo>
                <a:lnTo>
                  <a:pt x="1361735" y="391046"/>
                </a:lnTo>
                <a:lnTo>
                  <a:pt x="1382728" y="376888"/>
                </a:lnTo>
                <a:lnTo>
                  <a:pt x="1396886" y="355895"/>
                </a:lnTo>
                <a:lnTo>
                  <a:pt x="1402079" y="330200"/>
                </a:lnTo>
                <a:lnTo>
                  <a:pt x="1402079" y="66040"/>
                </a:lnTo>
                <a:lnTo>
                  <a:pt x="1396886" y="40344"/>
                </a:lnTo>
                <a:lnTo>
                  <a:pt x="1382728" y="19351"/>
                </a:lnTo>
                <a:lnTo>
                  <a:pt x="1361735" y="5193"/>
                </a:lnTo>
                <a:lnTo>
                  <a:pt x="1336039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36714" y="5157978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39">
                <a:moveTo>
                  <a:pt x="0" y="66040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39" y="0"/>
                </a:lnTo>
                <a:lnTo>
                  <a:pt x="1336039" y="0"/>
                </a:lnTo>
                <a:lnTo>
                  <a:pt x="1361735" y="5193"/>
                </a:lnTo>
                <a:lnTo>
                  <a:pt x="1382728" y="19351"/>
                </a:lnTo>
                <a:lnTo>
                  <a:pt x="1396886" y="40344"/>
                </a:lnTo>
                <a:lnTo>
                  <a:pt x="1402079" y="66040"/>
                </a:lnTo>
                <a:lnTo>
                  <a:pt x="1402079" y="330200"/>
                </a:lnTo>
                <a:lnTo>
                  <a:pt x="1396886" y="355895"/>
                </a:lnTo>
                <a:lnTo>
                  <a:pt x="1382728" y="376888"/>
                </a:lnTo>
                <a:lnTo>
                  <a:pt x="1361735" y="391046"/>
                </a:lnTo>
                <a:lnTo>
                  <a:pt x="1336039" y="396240"/>
                </a:lnTo>
                <a:lnTo>
                  <a:pt x="66039" y="396240"/>
                </a:lnTo>
                <a:lnTo>
                  <a:pt x="40344" y="391046"/>
                </a:lnTo>
                <a:lnTo>
                  <a:pt x="19351" y="376888"/>
                </a:lnTo>
                <a:lnTo>
                  <a:pt x="5193" y="355895"/>
                </a:lnTo>
                <a:lnTo>
                  <a:pt x="0" y="330200"/>
                </a:lnTo>
                <a:lnTo>
                  <a:pt x="0" y="66040"/>
                </a:lnTo>
                <a:close/>
              </a:path>
            </a:pathLst>
          </a:custGeom>
          <a:ln w="25908">
            <a:solidFill>
              <a:srgbClr val="286E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6714" y="5662421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39">
                <a:moveTo>
                  <a:pt x="1336039" y="0"/>
                </a:moveTo>
                <a:lnTo>
                  <a:pt x="66039" y="0"/>
                </a:lnTo>
                <a:lnTo>
                  <a:pt x="40344" y="5189"/>
                </a:lnTo>
                <a:lnTo>
                  <a:pt x="19351" y="19342"/>
                </a:lnTo>
                <a:lnTo>
                  <a:pt x="5193" y="40333"/>
                </a:lnTo>
                <a:lnTo>
                  <a:pt x="0" y="66039"/>
                </a:lnTo>
                <a:lnTo>
                  <a:pt x="0" y="330199"/>
                </a:lnTo>
                <a:lnTo>
                  <a:pt x="5193" y="355906"/>
                </a:lnTo>
                <a:lnTo>
                  <a:pt x="19351" y="376897"/>
                </a:lnTo>
                <a:lnTo>
                  <a:pt x="40344" y="391050"/>
                </a:lnTo>
                <a:lnTo>
                  <a:pt x="66039" y="396239"/>
                </a:lnTo>
                <a:lnTo>
                  <a:pt x="1336039" y="396239"/>
                </a:lnTo>
                <a:lnTo>
                  <a:pt x="1361735" y="391050"/>
                </a:lnTo>
                <a:lnTo>
                  <a:pt x="1382728" y="376897"/>
                </a:lnTo>
                <a:lnTo>
                  <a:pt x="1396886" y="355906"/>
                </a:lnTo>
                <a:lnTo>
                  <a:pt x="1402079" y="330199"/>
                </a:lnTo>
                <a:lnTo>
                  <a:pt x="1402079" y="66039"/>
                </a:lnTo>
                <a:lnTo>
                  <a:pt x="1396886" y="40333"/>
                </a:lnTo>
                <a:lnTo>
                  <a:pt x="1382728" y="19342"/>
                </a:lnTo>
                <a:lnTo>
                  <a:pt x="1361735" y="5189"/>
                </a:lnTo>
                <a:lnTo>
                  <a:pt x="1336039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36714" y="5662421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39">
                <a:moveTo>
                  <a:pt x="0" y="66039"/>
                </a:moveTo>
                <a:lnTo>
                  <a:pt x="5193" y="40333"/>
                </a:lnTo>
                <a:lnTo>
                  <a:pt x="19351" y="19342"/>
                </a:lnTo>
                <a:lnTo>
                  <a:pt x="40344" y="5189"/>
                </a:lnTo>
                <a:lnTo>
                  <a:pt x="66039" y="0"/>
                </a:lnTo>
                <a:lnTo>
                  <a:pt x="1336039" y="0"/>
                </a:lnTo>
                <a:lnTo>
                  <a:pt x="1361735" y="5189"/>
                </a:lnTo>
                <a:lnTo>
                  <a:pt x="1382728" y="19342"/>
                </a:lnTo>
                <a:lnTo>
                  <a:pt x="1396886" y="40333"/>
                </a:lnTo>
                <a:lnTo>
                  <a:pt x="1402079" y="66039"/>
                </a:lnTo>
                <a:lnTo>
                  <a:pt x="1402079" y="330199"/>
                </a:lnTo>
                <a:lnTo>
                  <a:pt x="1396886" y="355906"/>
                </a:lnTo>
                <a:lnTo>
                  <a:pt x="1382728" y="376897"/>
                </a:lnTo>
                <a:lnTo>
                  <a:pt x="1361735" y="391050"/>
                </a:lnTo>
                <a:lnTo>
                  <a:pt x="1336039" y="396239"/>
                </a:lnTo>
                <a:lnTo>
                  <a:pt x="66039" y="396239"/>
                </a:lnTo>
                <a:lnTo>
                  <a:pt x="40344" y="391050"/>
                </a:lnTo>
                <a:lnTo>
                  <a:pt x="19351" y="376897"/>
                </a:lnTo>
                <a:lnTo>
                  <a:pt x="5193" y="355906"/>
                </a:lnTo>
                <a:lnTo>
                  <a:pt x="0" y="330199"/>
                </a:lnTo>
                <a:lnTo>
                  <a:pt x="0" y="66039"/>
                </a:lnTo>
                <a:close/>
              </a:path>
            </a:pathLst>
          </a:custGeom>
          <a:ln w="25908">
            <a:solidFill>
              <a:srgbClr val="286E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591806" y="5729122"/>
            <a:ext cx="691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Incentivo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91378" y="6191250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40">
                <a:moveTo>
                  <a:pt x="1336040" y="0"/>
                </a:moveTo>
                <a:lnTo>
                  <a:pt x="66039" y="0"/>
                </a:lnTo>
                <a:lnTo>
                  <a:pt x="40344" y="5189"/>
                </a:lnTo>
                <a:lnTo>
                  <a:pt x="19351" y="19342"/>
                </a:lnTo>
                <a:lnTo>
                  <a:pt x="5193" y="40333"/>
                </a:lnTo>
                <a:lnTo>
                  <a:pt x="0" y="66040"/>
                </a:lnTo>
                <a:lnTo>
                  <a:pt x="0" y="330200"/>
                </a:lnTo>
                <a:lnTo>
                  <a:pt x="5193" y="355906"/>
                </a:lnTo>
                <a:lnTo>
                  <a:pt x="19351" y="376897"/>
                </a:lnTo>
                <a:lnTo>
                  <a:pt x="40344" y="391050"/>
                </a:lnTo>
                <a:lnTo>
                  <a:pt x="66039" y="396240"/>
                </a:lnTo>
                <a:lnTo>
                  <a:pt x="1336040" y="396240"/>
                </a:lnTo>
                <a:lnTo>
                  <a:pt x="1361735" y="391050"/>
                </a:lnTo>
                <a:lnTo>
                  <a:pt x="1382728" y="376897"/>
                </a:lnTo>
                <a:lnTo>
                  <a:pt x="1396886" y="355906"/>
                </a:lnTo>
                <a:lnTo>
                  <a:pt x="1402079" y="330200"/>
                </a:lnTo>
                <a:lnTo>
                  <a:pt x="1402079" y="66040"/>
                </a:lnTo>
                <a:lnTo>
                  <a:pt x="1396886" y="40333"/>
                </a:lnTo>
                <a:lnTo>
                  <a:pt x="1382728" y="19342"/>
                </a:lnTo>
                <a:lnTo>
                  <a:pt x="1361735" y="5189"/>
                </a:lnTo>
                <a:lnTo>
                  <a:pt x="1336040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91378" y="6191250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40">
                <a:moveTo>
                  <a:pt x="0" y="66040"/>
                </a:moveTo>
                <a:lnTo>
                  <a:pt x="5193" y="40333"/>
                </a:lnTo>
                <a:lnTo>
                  <a:pt x="19351" y="19342"/>
                </a:lnTo>
                <a:lnTo>
                  <a:pt x="40344" y="5189"/>
                </a:lnTo>
                <a:lnTo>
                  <a:pt x="66039" y="0"/>
                </a:lnTo>
                <a:lnTo>
                  <a:pt x="1336040" y="0"/>
                </a:lnTo>
                <a:lnTo>
                  <a:pt x="1361735" y="5189"/>
                </a:lnTo>
                <a:lnTo>
                  <a:pt x="1382728" y="19342"/>
                </a:lnTo>
                <a:lnTo>
                  <a:pt x="1396886" y="40333"/>
                </a:lnTo>
                <a:lnTo>
                  <a:pt x="1402079" y="66040"/>
                </a:lnTo>
                <a:lnTo>
                  <a:pt x="1402079" y="330200"/>
                </a:lnTo>
                <a:lnTo>
                  <a:pt x="1396886" y="355906"/>
                </a:lnTo>
                <a:lnTo>
                  <a:pt x="1382728" y="376897"/>
                </a:lnTo>
                <a:lnTo>
                  <a:pt x="1361735" y="391050"/>
                </a:lnTo>
                <a:lnTo>
                  <a:pt x="1336040" y="396240"/>
                </a:lnTo>
                <a:lnTo>
                  <a:pt x="66039" y="396240"/>
                </a:lnTo>
                <a:lnTo>
                  <a:pt x="40344" y="391050"/>
                </a:lnTo>
                <a:lnTo>
                  <a:pt x="19351" y="376897"/>
                </a:lnTo>
                <a:lnTo>
                  <a:pt x="5193" y="355906"/>
                </a:lnTo>
                <a:lnTo>
                  <a:pt x="0" y="330200"/>
                </a:lnTo>
                <a:lnTo>
                  <a:pt x="0" y="66040"/>
                </a:lnTo>
                <a:close/>
              </a:path>
            </a:pathLst>
          </a:custGeom>
          <a:ln w="25908">
            <a:solidFill>
              <a:srgbClr val="286E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845302" y="6257645"/>
            <a:ext cx="1094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Fin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ia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36714" y="6191250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40">
                <a:moveTo>
                  <a:pt x="1336039" y="0"/>
                </a:moveTo>
                <a:lnTo>
                  <a:pt x="66039" y="0"/>
                </a:lnTo>
                <a:lnTo>
                  <a:pt x="40344" y="5189"/>
                </a:lnTo>
                <a:lnTo>
                  <a:pt x="19351" y="19342"/>
                </a:lnTo>
                <a:lnTo>
                  <a:pt x="5193" y="40333"/>
                </a:lnTo>
                <a:lnTo>
                  <a:pt x="0" y="66040"/>
                </a:lnTo>
                <a:lnTo>
                  <a:pt x="0" y="330200"/>
                </a:lnTo>
                <a:lnTo>
                  <a:pt x="5193" y="355906"/>
                </a:lnTo>
                <a:lnTo>
                  <a:pt x="19351" y="376897"/>
                </a:lnTo>
                <a:lnTo>
                  <a:pt x="40344" y="391050"/>
                </a:lnTo>
                <a:lnTo>
                  <a:pt x="66039" y="396240"/>
                </a:lnTo>
                <a:lnTo>
                  <a:pt x="1336039" y="396240"/>
                </a:lnTo>
                <a:lnTo>
                  <a:pt x="1361735" y="391050"/>
                </a:lnTo>
                <a:lnTo>
                  <a:pt x="1382728" y="376897"/>
                </a:lnTo>
                <a:lnTo>
                  <a:pt x="1396886" y="355906"/>
                </a:lnTo>
                <a:lnTo>
                  <a:pt x="1402079" y="330200"/>
                </a:lnTo>
                <a:lnTo>
                  <a:pt x="1402079" y="66040"/>
                </a:lnTo>
                <a:lnTo>
                  <a:pt x="1396886" y="40333"/>
                </a:lnTo>
                <a:lnTo>
                  <a:pt x="1382728" y="19342"/>
                </a:lnTo>
                <a:lnTo>
                  <a:pt x="1361735" y="5189"/>
                </a:lnTo>
                <a:lnTo>
                  <a:pt x="1336039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6714" y="6191250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40">
                <a:moveTo>
                  <a:pt x="0" y="66040"/>
                </a:moveTo>
                <a:lnTo>
                  <a:pt x="5193" y="40333"/>
                </a:lnTo>
                <a:lnTo>
                  <a:pt x="19351" y="19342"/>
                </a:lnTo>
                <a:lnTo>
                  <a:pt x="40344" y="5189"/>
                </a:lnTo>
                <a:lnTo>
                  <a:pt x="66039" y="0"/>
                </a:lnTo>
                <a:lnTo>
                  <a:pt x="1336039" y="0"/>
                </a:lnTo>
                <a:lnTo>
                  <a:pt x="1361735" y="5189"/>
                </a:lnTo>
                <a:lnTo>
                  <a:pt x="1382728" y="19342"/>
                </a:lnTo>
                <a:lnTo>
                  <a:pt x="1396886" y="40333"/>
                </a:lnTo>
                <a:lnTo>
                  <a:pt x="1402079" y="66040"/>
                </a:lnTo>
                <a:lnTo>
                  <a:pt x="1402079" y="330200"/>
                </a:lnTo>
                <a:lnTo>
                  <a:pt x="1396886" y="355906"/>
                </a:lnTo>
                <a:lnTo>
                  <a:pt x="1382728" y="376897"/>
                </a:lnTo>
                <a:lnTo>
                  <a:pt x="1361735" y="391050"/>
                </a:lnTo>
                <a:lnTo>
                  <a:pt x="1336039" y="396240"/>
                </a:lnTo>
                <a:lnTo>
                  <a:pt x="66039" y="396240"/>
                </a:lnTo>
                <a:lnTo>
                  <a:pt x="40344" y="391050"/>
                </a:lnTo>
                <a:lnTo>
                  <a:pt x="19351" y="376897"/>
                </a:lnTo>
                <a:lnTo>
                  <a:pt x="5193" y="355906"/>
                </a:lnTo>
                <a:lnTo>
                  <a:pt x="0" y="330200"/>
                </a:lnTo>
                <a:lnTo>
                  <a:pt x="0" y="66040"/>
                </a:lnTo>
                <a:close/>
              </a:path>
            </a:pathLst>
          </a:custGeom>
          <a:ln w="25908">
            <a:solidFill>
              <a:srgbClr val="286E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686293" y="6257645"/>
            <a:ext cx="5035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Cus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85282" y="5662421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39">
                <a:moveTo>
                  <a:pt x="1336039" y="0"/>
                </a:moveTo>
                <a:lnTo>
                  <a:pt x="66039" y="0"/>
                </a:lnTo>
                <a:lnTo>
                  <a:pt x="40344" y="5189"/>
                </a:lnTo>
                <a:lnTo>
                  <a:pt x="19351" y="19342"/>
                </a:lnTo>
                <a:lnTo>
                  <a:pt x="5193" y="40333"/>
                </a:lnTo>
                <a:lnTo>
                  <a:pt x="0" y="66039"/>
                </a:lnTo>
                <a:lnTo>
                  <a:pt x="0" y="330199"/>
                </a:lnTo>
                <a:lnTo>
                  <a:pt x="5193" y="355906"/>
                </a:lnTo>
                <a:lnTo>
                  <a:pt x="19351" y="376897"/>
                </a:lnTo>
                <a:lnTo>
                  <a:pt x="40344" y="391050"/>
                </a:lnTo>
                <a:lnTo>
                  <a:pt x="66039" y="396239"/>
                </a:lnTo>
                <a:lnTo>
                  <a:pt x="1336039" y="396239"/>
                </a:lnTo>
                <a:lnTo>
                  <a:pt x="1361735" y="391050"/>
                </a:lnTo>
                <a:lnTo>
                  <a:pt x="1382728" y="376897"/>
                </a:lnTo>
                <a:lnTo>
                  <a:pt x="1396886" y="355906"/>
                </a:lnTo>
                <a:lnTo>
                  <a:pt x="1402079" y="330199"/>
                </a:lnTo>
                <a:lnTo>
                  <a:pt x="1402079" y="66039"/>
                </a:lnTo>
                <a:lnTo>
                  <a:pt x="1396886" y="40333"/>
                </a:lnTo>
                <a:lnTo>
                  <a:pt x="1382728" y="19342"/>
                </a:lnTo>
                <a:lnTo>
                  <a:pt x="1361735" y="5189"/>
                </a:lnTo>
                <a:lnTo>
                  <a:pt x="1336039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85282" y="5662421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39">
                <a:moveTo>
                  <a:pt x="0" y="66039"/>
                </a:moveTo>
                <a:lnTo>
                  <a:pt x="5193" y="40333"/>
                </a:lnTo>
                <a:lnTo>
                  <a:pt x="19351" y="19342"/>
                </a:lnTo>
                <a:lnTo>
                  <a:pt x="40344" y="5189"/>
                </a:lnTo>
                <a:lnTo>
                  <a:pt x="66039" y="0"/>
                </a:lnTo>
                <a:lnTo>
                  <a:pt x="1336039" y="0"/>
                </a:lnTo>
                <a:lnTo>
                  <a:pt x="1361735" y="5189"/>
                </a:lnTo>
                <a:lnTo>
                  <a:pt x="1382728" y="19342"/>
                </a:lnTo>
                <a:lnTo>
                  <a:pt x="1396886" y="40333"/>
                </a:lnTo>
                <a:lnTo>
                  <a:pt x="1402079" y="66039"/>
                </a:lnTo>
                <a:lnTo>
                  <a:pt x="1402079" y="330199"/>
                </a:lnTo>
                <a:lnTo>
                  <a:pt x="1396886" y="355906"/>
                </a:lnTo>
                <a:lnTo>
                  <a:pt x="1382728" y="376897"/>
                </a:lnTo>
                <a:lnTo>
                  <a:pt x="1361735" y="391050"/>
                </a:lnTo>
                <a:lnTo>
                  <a:pt x="1336039" y="396239"/>
                </a:lnTo>
                <a:lnTo>
                  <a:pt x="66039" y="396239"/>
                </a:lnTo>
                <a:lnTo>
                  <a:pt x="40344" y="391050"/>
                </a:lnTo>
                <a:lnTo>
                  <a:pt x="19351" y="376897"/>
                </a:lnTo>
                <a:lnTo>
                  <a:pt x="5193" y="355906"/>
                </a:lnTo>
                <a:lnTo>
                  <a:pt x="0" y="330199"/>
                </a:lnTo>
                <a:lnTo>
                  <a:pt x="0" y="66039"/>
                </a:lnTo>
                <a:close/>
              </a:path>
            </a:pathLst>
          </a:custGeom>
          <a:ln w="25908">
            <a:solidFill>
              <a:srgbClr val="286E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054090" y="5622442"/>
            <a:ext cx="6635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Públicas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691378" y="5157978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39">
                <a:moveTo>
                  <a:pt x="1336040" y="0"/>
                </a:moveTo>
                <a:lnTo>
                  <a:pt x="66039" y="0"/>
                </a:lnTo>
                <a:lnTo>
                  <a:pt x="40344" y="5193"/>
                </a:lnTo>
                <a:lnTo>
                  <a:pt x="19351" y="19351"/>
                </a:lnTo>
                <a:lnTo>
                  <a:pt x="5193" y="40344"/>
                </a:lnTo>
                <a:lnTo>
                  <a:pt x="0" y="66040"/>
                </a:lnTo>
                <a:lnTo>
                  <a:pt x="0" y="330200"/>
                </a:lnTo>
                <a:lnTo>
                  <a:pt x="5193" y="355895"/>
                </a:lnTo>
                <a:lnTo>
                  <a:pt x="19351" y="376888"/>
                </a:lnTo>
                <a:lnTo>
                  <a:pt x="40344" y="391046"/>
                </a:lnTo>
                <a:lnTo>
                  <a:pt x="66039" y="396240"/>
                </a:lnTo>
                <a:lnTo>
                  <a:pt x="1336040" y="396240"/>
                </a:lnTo>
                <a:lnTo>
                  <a:pt x="1361735" y="391046"/>
                </a:lnTo>
                <a:lnTo>
                  <a:pt x="1382728" y="376888"/>
                </a:lnTo>
                <a:lnTo>
                  <a:pt x="1396886" y="355895"/>
                </a:lnTo>
                <a:lnTo>
                  <a:pt x="1402079" y="330200"/>
                </a:lnTo>
                <a:lnTo>
                  <a:pt x="1402079" y="66040"/>
                </a:lnTo>
                <a:lnTo>
                  <a:pt x="1396886" y="40344"/>
                </a:lnTo>
                <a:lnTo>
                  <a:pt x="1382728" y="19351"/>
                </a:lnTo>
                <a:lnTo>
                  <a:pt x="1361735" y="5193"/>
                </a:lnTo>
                <a:lnTo>
                  <a:pt x="1336040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91378" y="5157978"/>
            <a:ext cx="1402080" cy="396240"/>
          </a:xfrm>
          <a:custGeom>
            <a:avLst/>
            <a:gdLst/>
            <a:ahLst/>
            <a:cxnLst/>
            <a:rect l="l" t="t" r="r" b="b"/>
            <a:pathLst>
              <a:path w="1402079" h="396239">
                <a:moveTo>
                  <a:pt x="0" y="66040"/>
                </a:moveTo>
                <a:lnTo>
                  <a:pt x="5193" y="40344"/>
                </a:lnTo>
                <a:lnTo>
                  <a:pt x="19351" y="19351"/>
                </a:lnTo>
                <a:lnTo>
                  <a:pt x="40344" y="5193"/>
                </a:lnTo>
                <a:lnTo>
                  <a:pt x="66039" y="0"/>
                </a:lnTo>
                <a:lnTo>
                  <a:pt x="1336040" y="0"/>
                </a:lnTo>
                <a:lnTo>
                  <a:pt x="1361735" y="5193"/>
                </a:lnTo>
                <a:lnTo>
                  <a:pt x="1382728" y="19351"/>
                </a:lnTo>
                <a:lnTo>
                  <a:pt x="1396886" y="40344"/>
                </a:lnTo>
                <a:lnTo>
                  <a:pt x="1402079" y="66040"/>
                </a:lnTo>
                <a:lnTo>
                  <a:pt x="1402079" y="330200"/>
                </a:lnTo>
                <a:lnTo>
                  <a:pt x="1396886" y="355895"/>
                </a:lnTo>
                <a:lnTo>
                  <a:pt x="1382728" y="376888"/>
                </a:lnTo>
                <a:lnTo>
                  <a:pt x="1361735" y="391046"/>
                </a:lnTo>
                <a:lnTo>
                  <a:pt x="1336040" y="396240"/>
                </a:lnTo>
                <a:lnTo>
                  <a:pt x="66039" y="396240"/>
                </a:lnTo>
                <a:lnTo>
                  <a:pt x="40344" y="391046"/>
                </a:lnTo>
                <a:lnTo>
                  <a:pt x="19351" y="376888"/>
                </a:lnTo>
                <a:lnTo>
                  <a:pt x="5193" y="355895"/>
                </a:lnTo>
                <a:lnTo>
                  <a:pt x="0" y="330200"/>
                </a:lnTo>
                <a:lnTo>
                  <a:pt x="0" y="66040"/>
                </a:lnTo>
                <a:close/>
              </a:path>
            </a:pathLst>
          </a:custGeom>
          <a:ln w="25908">
            <a:solidFill>
              <a:srgbClr val="286E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731890" y="4682490"/>
            <a:ext cx="2798445" cy="7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96D81"/>
                </a:solidFill>
                <a:latin typeface="Segoe UI Symbol"/>
                <a:cs typeface="Segoe UI Symbol"/>
              </a:rPr>
              <a:t>Fatores </a:t>
            </a:r>
            <a:r>
              <a:rPr sz="1800" spc="-5" dirty="0">
                <a:solidFill>
                  <a:srgbClr val="296D81"/>
                </a:solidFill>
                <a:latin typeface="Segoe UI Symbol"/>
                <a:cs typeface="Segoe UI Symbol"/>
              </a:rPr>
              <a:t>Críticos </a:t>
            </a:r>
            <a:r>
              <a:rPr sz="1800" dirty="0">
                <a:solidFill>
                  <a:srgbClr val="296D81"/>
                </a:solidFill>
                <a:latin typeface="Segoe UI Symbol"/>
                <a:cs typeface="Segoe UI Symbol"/>
              </a:rPr>
              <a:t>de</a:t>
            </a:r>
            <a:r>
              <a:rPr sz="1800" spc="-25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1800" spc="-5" dirty="0">
                <a:solidFill>
                  <a:srgbClr val="296D81"/>
                </a:solidFill>
                <a:latin typeface="Segoe UI Symbol"/>
                <a:cs typeface="Segoe UI Symbol"/>
              </a:rPr>
              <a:t>sucesso</a:t>
            </a:r>
            <a:endParaRPr sz="1800">
              <a:latin typeface="Segoe UI Symbol"/>
              <a:cs typeface="Segoe UI Symbol"/>
            </a:endParaRPr>
          </a:p>
          <a:p>
            <a:pPr marL="188595">
              <a:lnSpc>
                <a:spcPct val="100000"/>
              </a:lnSpc>
              <a:spcBef>
                <a:spcPts val="2115"/>
              </a:spcBef>
              <a:tabLst>
                <a:tab pos="1625600" algn="l"/>
              </a:tabLst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Investimento	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Capital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Humano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5037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Oportunidades para </a:t>
            </a:r>
            <a:r>
              <a:rPr sz="2200" spc="-5" dirty="0"/>
              <a:t>a </a:t>
            </a:r>
            <a:r>
              <a:rPr sz="2200" dirty="0"/>
              <a:t>Indústria</a:t>
            </a:r>
            <a:r>
              <a:rPr sz="2200" spc="-95" dirty="0"/>
              <a:t> </a:t>
            </a:r>
            <a:r>
              <a:rPr sz="2200" dirty="0"/>
              <a:t>Nacional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615695" y="2348483"/>
            <a:ext cx="2808732" cy="1440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22712" y="2352656"/>
            <a:ext cx="2738542" cy="1431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4759" y="4032884"/>
            <a:ext cx="1127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296D81"/>
                </a:solidFill>
                <a:latin typeface="Segoe UI Symbol"/>
                <a:cs typeface="Segoe UI Symbol"/>
              </a:rPr>
              <a:t>S</a:t>
            </a:r>
            <a:r>
              <a:rPr sz="22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e</a:t>
            </a:r>
            <a:r>
              <a:rPr sz="2200" b="1" spc="10" dirty="0">
                <a:solidFill>
                  <a:srgbClr val="296D81"/>
                </a:solidFill>
                <a:latin typeface="Segoe UI Symbol"/>
                <a:cs typeface="Segoe UI Symbol"/>
              </a:rPr>
              <a:t>n</a:t>
            </a:r>
            <a:r>
              <a:rPr sz="22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s</a:t>
            </a:r>
            <a:r>
              <a:rPr sz="22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ores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8938" y="4555397"/>
            <a:ext cx="2067992" cy="160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6171" y="4580370"/>
            <a:ext cx="3179833" cy="15325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8792" y="865759"/>
            <a:ext cx="7686675" cy="129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 indent="4495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Estímulo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para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produção nacional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= </a:t>
            </a:r>
            <a:r>
              <a:rPr sz="1800" spc="-20" dirty="0">
                <a:solidFill>
                  <a:srgbClr val="205768"/>
                </a:solidFill>
                <a:latin typeface="Segoe UI Symbol"/>
                <a:cs typeface="Segoe UI Symbol"/>
              </a:rPr>
              <a:t>Tecnologia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mais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acessível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+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fortalecimento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do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ecossistema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+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geração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de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empregos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+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ganho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de</a:t>
            </a:r>
            <a:r>
              <a:rPr sz="1800" spc="20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escala</a:t>
            </a:r>
            <a:endParaRPr sz="18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solidFill>
                  <a:srgbClr val="296D81"/>
                </a:solidFill>
                <a:latin typeface="Segoe UI Symbol"/>
                <a:cs typeface="Segoe UI Symbol"/>
              </a:rPr>
              <a:t>Semicondutores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1975" y="981455"/>
            <a:ext cx="7632192" cy="4552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401" y="1223594"/>
            <a:ext cx="1342390" cy="280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296D81"/>
                </a:solidFill>
                <a:latin typeface="Segoe UI Symbol"/>
                <a:cs typeface="Segoe UI Symbol"/>
              </a:rPr>
              <a:t>Software</a:t>
            </a:r>
            <a:endParaRPr sz="22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7500"/>
              </a:lnSpc>
              <a:spcBef>
                <a:spcPts val="5"/>
              </a:spcBef>
            </a:pPr>
            <a:r>
              <a:rPr sz="22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I</a:t>
            </a:r>
            <a:r>
              <a:rPr sz="2200" b="1" spc="10" dirty="0">
                <a:solidFill>
                  <a:srgbClr val="296D81"/>
                </a:solidFill>
                <a:latin typeface="Segoe UI Symbol"/>
                <a:cs typeface="Segoe UI Symbol"/>
              </a:rPr>
              <a:t>n</a:t>
            </a:r>
            <a:r>
              <a:rPr sz="2200" b="1" dirty="0">
                <a:solidFill>
                  <a:srgbClr val="296D81"/>
                </a:solidFill>
                <a:latin typeface="Segoe UI Symbol"/>
                <a:cs typeface="Segoe UI Symbol"/>
              </a:rPr>
              <a:t>t</a:t>
            </a:r>
            <a:r>
              <a:rPr sz="22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eg</a:t>
            </a:r>
            <a:r>
              <a:rPr sz="2200" b="1" dirty="0">
                <a:solidFill>
                  <a:srgbClr val="296D81"/>
                </a:solidFill>
                <a:latin typeface="Segoe UI Symbol"/>
                <a:cs typeface="Segoe UI Symbol"/>
              </a:rPr>
              <a:t>r</a:t>
            </a:r>
            <a:r>
              <a:rPr sz="22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aç</a:t>
            </a:r>
            <a:r>
              <a:rPr sz="22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ã</a:t>
            </a:r>
            <a:r>
              <a:rPr sz="22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o  </a:t>
            </a:r>
            <a:r>
              <a:rPr sz="2200" b="1" dirty="0">
                <a:solidFill>
                  <a:srgbClr val="296D81"/>
                </a:solidFill>
                <a:latin typeface="Segoe UI Symbol"/>
                <a:cs typeface="Segoe UI Symbol"/>
              </a:rPr>
              <a:t>Serviços</a:t>
            </a:r>
            <a:endParaRPr sz="22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296D81"/>
                </a:solidFill>
                <a:latin typeface="Segoe UI Symbol"/>
                <a:cs typeface="Segoe UI Symbol"/>
              </a:rPr>
              <a:t>Hardware</a:t>
            </a:r>
            <a:endParaRPr sz="22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43281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Oportunidades para </a:t>
            </a:r>
            <a:r>
              <a:rPr sz="2200" spc="-5" dirty="0"/>
              <a:t>o </a:t>
            </a:r>
            <a:r>
              <a:rPr sz="2200" dirty="0"/>
              <a:t>Setor de</a:t>
            </a:r>
            <a:r>
              <a:rPr sz="2200" spc="-140" dirty="0"/>
              <a:t> </a:t>
            </a:r>
            <a:r>
              <a:rPr sz="2200" dirty="0"/>
              <a:t>TIC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5317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Infraestrutura </a:t>
            </a:r>
            <a:r>
              <a:rPr sz="2200" spc="-5" dirty="0"/>
              <a:t>– </a:t>
            </a:r>
            <a:r>
              <a:rPr sz="2200" dirty="0"/>
              <a:t>Redes de Acesso </a:t>
            </a:r>
            <a:r>
              <a:rPr sz="2200" spc="-5" dirty="0"/>
              <a:t>à</a:t>
            </a:r>
            <a:r>
              <a:rPr sz="2200" spc="-155" dirty="0"/>
              <a:t> </a:t>
            </a:r>
            <a:r>
              <a:rPr sz="2200" dirty="0"/>
              <a:t>Internet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1005525" y="3279647"/>
            <a:ext cx="3022406" cy="2990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4486" y="1637404"/>
            <a:ext cx="4205403" cy="1672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2371" y="3893820"/>
            <a:ext cx="3200400" cy="2229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3879" y="759333"/>
            <a:ext cx="2666365" cy="2031364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Desafios:</a:t>
            </a:r>
            <a:endParaRPr sz="1800">
              <a:latin typeface="Segoe UI Symbol"/>
              <a:cs typeface="Segoe UI Symbol"/>
            </a:endParaRPr>
          </a:p>
          <a:p>
            <a:pPr marL="306705" indent="-28765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06705" algn="l"/>
                <a:tab pos="307340" algn="l"/>
              </a:tabLst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Ampliar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cobertura</a:t>
            </a:r>
            <a:endParaRPr sz="1800">
              <a:latin typeface="Segoe UI Symbol"/>
              <a:cs typeface="Segoe UI Symbol"/>
            </a:endParaRPr>
          </a:p>
          <a:p>
            <a:pPr marL="306705" indent="-28765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06705" algn="l"/>
                <a:tab pos="307340" algn="l"/>
              </a:tabLst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Qualidade de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 rede</a:t>
            </a:r>
            <a:endParaRPr sz="1800">
              <a:latin typeface="Segoe UI Symbol"/>
              <a:cs typeface="Segoe UI Symbol"/>
            </a:endParaRPr>
          </a:p>
          <a:p>
            <a:pPr marL="306705" indent="-28765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06705" algn="l"/>
                <a:tab pos="307340" algn="l"/>
              </a:tabLst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Implementar</a:t>
            </a:r>
            <a:r>
              <a:rPr sz="1800" spc="-15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IPv6</a:t>
            </a:r>
            <a:endParaRPr sz="1800">
              <a:latin typeface="Segoe UI Symbol"/>
              <a:cs typeface="Segoe UI Symbol"/>
            </a:endParaRPr>
          </a:p>
          <a:p>
            <a:pPr marL="306705" indent="-28765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306705" algn="l"/>
                <a:tab pos="307340" algn="l"/>
              </a:tabLst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Atração de</a:t>
            </a:r>
            <a:r>
              <a:rPr sz="1800" spc="-85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Datacenters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6760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Infraestrutura </a:t>
            </a:r>
            <a:r>
              <a:rPr sz="2200" spc="-5" dirty="0"/>
              <a:t>– Datacenters e </a:t>
            </a:r>
            <a:r>
              <a:rPr sz="2200" dirty="0"/>
              <a:t>Computação em</a:t>
            </a:r>
            <a:r>
              <a:rPr sz="2200" spc="-85" dirty="0"/>
              <a:t> </a:t>
            </a:r>
            <a:r>
              <a:rPr sz="2200" spc="10" dirty="0"/>
              <a:t>Nuvem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5003291" y="3788662"/>
            <a:ext cx="4032504" cy="2926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897" y="1044977"/>
            <a:ext cx="4721913" cy="2947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67783" y="1422272"/>
            <a:ext cx="409384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Brasil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é o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país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com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maior custo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para 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construção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de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um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Datacenter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e é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também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o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país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com a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maior carga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tributária.</a:t>
            </a:r>
            <a:endParaRPr sz="1800">
              <a:latin typeface="Segoe UI Symbol"/>
              <a:cs typeface="Segoe UI Symbo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Segundo estudo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realizado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pela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Frost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&amp; 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Sullivan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em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2012.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30200" y="4928361"/>
            <a:ext cx="44157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Os gastos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com OPEX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no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Brasil são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os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mais  caros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da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região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chegando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a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ser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40,7%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mais  caros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do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que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em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países</a:t>
            </a:r>
            <a:r>
              <a:rPr sz="1800" spc="-20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vizinhos.</a:t>
            </a:r>
            <a:endParaRPr sz="1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574294"/>
            <a:ext cx="2301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Natureza </a:t>
            </a:r>
            <a:r>
              <a:rPr sz="2000" b="1" spc="5" dirty="0">
                <a:solidFill>
                  <a:srgbClr val="286E82"/>
                </a:solidFill>
                <a:latin typeface="Segoe UI Symbol"/>
                <a:cs typeface="Segoe UI Symbol"/>
              </a:rPr>
              <a:t>dos</a:t>
            </a:r>
            <a:r>
              <a:rPr sz="2000" b="1" spc="-12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Dados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00" y="3074898"/>
            <a:ext cx="4851400" cy="32448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Consentimento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355600" algn="l"/>
              </a:tabLst>
            </a:pPr>
            <a:r>
              <a:rPr sz="1300" spc="-5" dirty="0">
                <a:solidFill>
                  <a:srgbClr val="286E82"/>
                </a:solidFill>
                <a:latin typeface="Segoe UI Symbol"/>
                <a:cs typeface="Segoe UI Symbol"/>
              </a:rPr>
              <a:t>▶	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Finalístico, </a:t>
            </a:r>
            <a:r>
              <a:rPr sz="2000" b="1" spc="5" dirty="0">
                <a:solidFill>
                  <a:srgbClr val="286E82"/>
                </a:solidFill>
                <a:latin typeface="Segoe UI Symbol"/>
                <a:cs typeface="Segoe UI Symbol"/>
              </a:rPr>
              <a:t>não</a:t>
            </a:r>
            <a:r>
              <a:rPr sz="2000" b="1" spc="-8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tecnicista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355600" algn="l"/>
              </a:tabLst>
            </a:pPr>
            <a:r>
              <a:rPr sz="1300" spc="-5" dirty="0">
                <a:solidFill>
                  <a:srgbClr val="286E82"/>
                </a:solidFill>
                <a:latin typeface="Segoe UI Symbol"/>
                <a:cs typeface="Segoe UI Symbol"/>
              </a:rPr>
              <a:t>▶	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Expresso e</a:t>
            </a:r>
            <a:r>
              <a:rPr sz="2000" b="1" spc="-4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tácito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355600" algn="l"/>
              </a:tabLst>
            </a:pPr>
            <a:r>
              <a:rPr sz="1300" spc="-5" dirty="0">
                <a:solidFill>
                  <a:srgbClr val="286E82"/>
                </a:solidFill>
                <a:latin typeface="Segoe UI Symbol"/>
                <a:cs typeface="Segoe UI Symbol"/>
              </a:rPr>
              <a:t>▶	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Sinalagmático,</a:t>
            </a:r>
            <a:r>
              <a:rPr sz="2000" b="1" spc="-3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0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contraprestacional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Responsabilidade</a:t>
            </a:r>
            <a:r>
              <a:rPr sz="2000" b="1" spc="-3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000" b="1" spc="5" dirty="0">
                <a:solidFill>
                  <a:srgbClr val="286E82"/>
                </a:solidFill>
                <a:latin typeface="Segoe UI Symbol"/>
                <a:cs typeface="Segoe UI Symbol"/>
              </a:rPr>
              <a:t>Civil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355600" algn="l"/>
              </a:tabLst>
            </a:pPr>
            <a:r>
              <a:rPr sz="1300" spc="-5" dirty="0">
                <a:solidFill>
                  <a:srgbClr val="286E82"/>
                </a:solidFill>
                <a:latin typeface="Segoe UI Symbol"/>
                <a:cs typeface="Segoe UI Symbol"/>
              </a:rPr>
              <a:t>▶	</a:t>
            </a:r>
            <a:r>
              <a:rPr sz="2000" b="1" spc="5" dirty="0">
                <a:solidFill>
                  <a:srgbClr val="286E82"/>
                </a:solidFill>
                <a:latin typeface="Segoe UI Symbol"/>
                <a:cs typeface="Segoe UI Symbol"/>
              </a:rPr>
              <a:t>Por desvio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de</a:t>
            </a:r>
            <a:r>
              <a:rPr sz="2000" b="1" spc="-10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finalidade,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355600" algn="l"/>
              </a:tabLst>
            </a:pPr>
            <a:r>
              <a:rPr sz="1300" spc="-5" dirty="0">
                <a:solidFill>
                  <a:srgbClr val="286E82"/>
                </a:solidFill>
                <a:latin typeface="Segoe UI Symbol"/>
                <a:cs typeface="Segoe UI Symbol"/>
              </a:rPr>
              <a:t>▶	</a:t>
            </a:r>
            <a:r>
              <a:rPr sz="2000" b="1" spc="5" dirty="0">
                <a:solidFill>
                  <a:srgbClr val="286E82"/>
                </a:solidFill>
                <a:latin typeface="Segoe UI Symbol"/>
                <a:cs typeface="Segoe UI Symbol"/>
              </a:rPr>
              <a:t>Por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negligência </a:t>
            </a:r>
            <a:r>
              <a:rPr sz="2000" b="1" spc="5" dirty="0">
                <a:solidFill>
                  <a:srgbClr val="286E82"/>
                </a:solidFill>
                <a:latin typeface="Segoe UI Symbol"/>
                <a:cs typeface="Segoe UI Symbol"/>
              </a:rPr>
              <a:t>no dever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de</a:t>
            </a:r>
            <a:r>
              <a:rPr sz="2000" b="1" spc="-16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guarda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Internet da Coisas: </a:t>
            </a:r>
            <a:r>
              <a:rPr sz="2000" b="1" spc="5" dirty="0">
                <a:solidFill>
                  <a:srgbClr val="286E82"/>
                </a:solidFill>
                <a:latin typeface="Segoe UI Symbol"/>
                <a:cs typeface="Segoe UI Symbol"/>
              </a:rPr>
              <a:t>Quem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é o</a:t>
            </a:r>
            <a:r>
              <a:rPr sz="2000" b="1" spc="-15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000" b="1" dirty="0">
                <a:solidFill>
                  <a:srgbClr val="286E82"/>
                </a:solidFill>
                <a:latin typeface="Segoe UI Symbol"/>
                <a:cs typeface="Segoe UI Symbol"/>
              </a:rPr>
              <a:t>Responsável?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415" y="908303"/>
            <a:ext cx="8828532" cy="2432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200" y="134492"/>
            <a:ext cx="4947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Aspectos </a:t>
            </a:r>
            <a:r>
              <a:rPr sz="2200" spc="5" dirty="0"/>
              <a:t>que </a:t>
            </a:r>
            <a:r>
              <a:rPr sz="2200" dirty="0"/>
              <a:t>tocam Internet das</a:t>
            </a:r>
            <a:r>
              <a:rPr sz="2200" spc="-190" dirty="0"/>
              <a:t> </a:t>
            </a:r>
            <a:r>
              <a:rPr sz="2200" dirty="0"/>
              <a:t>Coisas</a:t>
            </a:r>
            <a:endParaRPr sz="2200"/>
          </a:p>
        </p:txBody>
      </p:sp>
      <p:sp>
        <p:nvSpPr>
          <p:cNvPr id="6" name="object 6"/>
          <p:cNvSpPr/>
          <p:nvPr/>
        </p:nvSpPr>
        <p:spPr>
          <a:xfrm>
            <a:off x="6516623" y="3278123"/>
            <a:ext cx="2375916" cy="3579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6629196"/>
            <a:ext cx="24955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6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800" b="1" spc="10" dirty="0">
                <a:solidFill>
                  <a:srgbClr val="296D81"/>
                </a:solidFill>
                <a:latin typeface="Segoe UI Symbol"/>
                <a:cs typeface="Segoe UI Symbol"/>
              </a:rPr>
              <a:t>15</a:t>
            </a:r>
            <a:endParaRPr sz="800">
              <a:latin typeface="Segoe UI Symbol"/>
              <a:cs typeface="Segoe UI Symbo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43561" y="143551"/>
            <a:ext cx="1628309" cy="699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IoT </a:t>
            </a:r>
            <a:r>
              <a:rPr spc="-5" dirty="0"/>
              <a:t>– </a:t>
            </a:r>
            <a:r>
              <a:rPr dirty="0"/>
              <a:t>Internet </a:t>
            </a:r>
            <a:r>
              <a:rPr spc="5" dirty="0"/>
              <a:t>das</a:t>
            </a:r>
            <a:r>
              <a:rPr spc="-85" dirty="0"/>
              <a:t> </a:t>
            </a:r>
            <a:r>
              <a:rPr dirty="0"/>
              <a:t>Coisas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2275" y="581101"/>
            <a:ext cx="5407660" cy="95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Onde </a:t>
            </a:r>
            <a:r>
              <a:rPr sz="1800" b="1" dirty="0">
                <a:solidFill>
                  <a:srgbClr val="296D81"/>
                </a:solidFill>
                <a:latin typeface="Segoe UI Symbol"/>
                <a:cs typeface="Segoe UI Symbol"/>
              </a:rPr>
              <a:t>estão as melhores oportunidades para o</a:t>
            </a:r>
            <a:r>
              <a:rPr sz="1800" b="1" spc="-195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1800" b="1" dirty="0">
                <a:solidFill>
                  <a:srgbClr val="296D81"/>
                </a:solidFill>
                <a:latin typeface="Segoe UI Symbol"/>
                <a:cs typeface="Segoe UI Symbol"/>
              </a:rPr>
              <a:t>Brasil?</a:t>
            </a:r>
            <a:endParaRPr sz="1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296D81"/>
                </a:solidFill>
                <a:latin typeface="Segoe UI Symbol"/>
                <a:cs typeface="Segoe UI Symbol"/>
              </a:rPr>
              <a:t>Desenvolver ou</a:t>
            </a:r>
            <a:r>
              <a:rPr sz="1800" b="1" spc="-45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1800" b="1" dirty="0">
                <a:solidFill>
                  <a:srgbClr val="296D81"/>
                </a:solidFill>
                <a:latin typeface="Segoe UI Symbol"/>
                <a:cs typeface="Segoe UI Symbol"/>
              </a:rPr>
              <a:t>adotar</a:t>
            </a:r>
            <a:endParaRPr sz="1800">
              <a:latin typeface="Segoe UI Symbol"/>
              <a:cs typeface="Segoe UI Symbol"/>
            </a:endParaRPr>
          </a:p>
          <a:p>
            <a:pPr marL="3791585">
              <a:lnSpc>
                <a:spcPct val="100000"/>
              </a:lnSpc>
              <a:spcBef>
                <a:spcPts val="855"/>
              </a:spcBef>
            </a:pPr>
            <a:r>
              <a:rPr sz="1800" spc="-15" dirty="0">
                <a:solidFill>
                  <a:srgbClr val="296D81"/>
                </a:solidFill>
                <a:latin typeface="Segoe UI Symbol"/>
                <a:cs typeface="Segoe UI Symbol"/>
              </a:rPr>
              <a:t>Verticais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6342" y="6517030"/>
            <a:ext cx="1265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6D81"/>
                </a:solidFill>
                <a:latin typeface="Segoe UI Symbol"/>
                <a:cs typeface="Segoe UI Symbol"/>
              </a:rPr>
              <a:t>Banda</a:t>
            </a:r>
            <a:r>
              <a:rPr sz="1800" spc="-7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1800" spc="-10" dirty="0">
                <a:solidFill>
                  <a:srgbClr val="296D81"/>
                </a:solidFill>
                <a:latin typeface="Segoe UI Symbol"/>
                <a:cs typeface="Segoe UI Symbol"/>
              </a:rPr>
              <a:t>Larga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55819" y="6517030"/>
            <a:ext cx="118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6D81"/>
                </a:solidFill>
                <a:latin typeface="Segoe UI Symbol"/>
                <a:cs typeface="Segoe UI Symbol"/>
              </a:rPr>
              <a:t>Data</a:t>
            </a:r>
            <a:r>
              <a:rPr sz="1800" spc="-6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1800" spc="-10" dirty="0">
                <a:solidFill>
                  <a:srgbClr val="296D81"/>
                </a:solidFill>
                <a:latin typeface="Segoe UI Symbol"/>
                <a:cs typeface="Segoe UI Symbol"/>
              </a:rPr>
              <a:t>center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2304" y="5422391"/>
            <a:ext cx="1561338" cy="1002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00630" y="5446044"/>
            <a:ext cx="2090054" cy="930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8308" y="4777740"/>
            <a:ext cx="41563" cy="4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55314" y="4940045"/>
            <a:ext cx="1388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6D81"/>
                </a:solidFill>
                <a:latin typeface="Segoe UI Symbol"/>
                <a:cs typeface="Segoe UI Symbol"/>
              </a:rPr>
              <a:t>Infraestrutura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53555" y="1947672"/>
            <a:ext cx="977265" cy="2598420"/>
          </a:xfrm>
          <a:custGeom>
            <a:avLst/>
            <a:gdLst/>
            <a:ahLst/>
            <a:cxnLst/>
            <a:rect l="l" t="t" r="r" b="b"/>
            <a:pathLst>
              <a:path w="977265" h="2598420">
                <a:moveTo>
                  <a:pt x="814070" y="0"/>
                </a:moveTo>
                <a:lnTo>
                  <a:pt x="162814" y="0"/>
                </a:lnTo>
                <a:lnTo>
                  <a:pt x="119532" y="5816"/>
                </a:lnTo>
                <a:lnTo>
                  <a:pt x="80640" y="22229"/>
                </a:lnTo>
                <a:lnTo>
                  <a:pt x="47688" y="47688"/>
                </a:lnTo>
                <a:lnTo>
                  <a:pt x="22229" y="80640"/>
                </a:lnTo>
                <a:lnTo>
                  <a:pt x="5816" y="119532"/>
                </a:lnTo>
                <a:lnTo>
                  <a:pt x="0" y="162813"/>
                </a:lnTo>
                <a:lnTo>
                  <a:pt x="0" y="2435605"/>
                </a:lnTo>
                <a:lnTo>
                  <a:pt x="5816" y="2478887"/>
                </a:lnTo>
                <a:lnTo>
                  <a:pt x="22229" y="2517779"/>
                </a:lnTo>
                <a:lnTo>
                  <a:pt x="47688" y="2550731"/>
                </a:lnTo>
                <a:lnTo>
                  <a:pt x="80640" y="2576190"/>
                </a:lnTo>
                <a:lnTo>
                  <a:pt x="119532" y="2592603"/>
                </a:lnTo>
                <a:lnTo>
                  <a:pt x="162814" y="2598420"/>
                </a:lnTo>
                <a:lnTo>
                  <a:pt x="814070" y="2598420"/>
                </a:lnTo>
                <a:lnTo>
                  <a:pt x="857351" y="2592603"/>
                </a:lnTo>
                <a:lnTo>
                  <a:pt x="896243" y="2576190"/>
                </a:lnTo>
                <a:lnTo>
                  <a:pt x="929195" y="2550731"/>
                </a:lnTo>
                <a:lnTo>
                  <a:pt x="954654" y="2517779"/>
                </a:lnTo>
                <a:lnTo>
                  <a:pt x="971067" y="2478887"/>
                </a:lnTo>
                <a:lnTo>
                  <a:pt x="976884" y="2435605"/>
                </a:lnTo>
                <a:lnTo>
                  <a:pt x="976884" y="162813"/>
                </a:lnTo>
                <a:lnTo>
                  <a:pt x="971067" y="119532"/>
                </a:lnTo>
                <a:lnTo>
                  <a:pt x="954654" y="80640"/>
                </a:lnTo>
                <a:lnTo>
                  <a:pt x="929195" y="47688"/>
                </a:lnTo>
                <a:lnTo>
                  <a:pt x="896243" y="22229"/>
                </a:lnTo>
                <a:lnTo>
                  <a:pt x="857351" y="5816"/>
                </a:lnTo>
                <a:lnTo>
                  <a:pt x="814070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5191" y="1937004"/>
            <a:ext cx="978535" cy="2609215"/>
          </a:xfrm>
          <a:custGeom>
            <a:avLst/>
            <a:gdLst/>
            <a:ahLst/>
            <a:cxnLst/>
            <a:rect l="l" t="t" r="r" b="b"/>
            <a:pathLst>
              <a:path w="978535" h="2609215">
                <a:moveTo>
                  <a:pt x="815340" y="0"/>
                </a:moveTo>
                <a:lnTo>
                  <a:pt x="163068" y="0"/>
                </a:lnTo>
                <a:lnTo>
                  <a:pt x="119723" y="5826"/>
                </a:lnTo>
                <a:lnTo>
                  <a:pt x="80772" y="22267"/>
                </a:lnTo>
                <a:lnTo>
                  <a:pt x="47767" y="47767"/>
                </a:lnTo>
                <a:lnTo>
                  <a:pt x="22267" y="80772"/>
                </a:lnTo>
                <a:lnTo>
                  <a:pt x="5826" y="119723"/>
                </a:lnTo>
                <a:lnTo>
                  <a:pt x="0" y="163068"/>
                </a:lnTo>
                <a:lnTo>
                  <a:pt x="0" y="2446020"/>
                </a:lnTo>
                <a:lnTo>
                  <a:pt x="5826" y="2489364"/>
                </a:lnTo>
                <a:lnTo>
                  <a:pt x="22267" y="2528316"/>
                </a:lnTo>
                <a:lnTo>
                  <a:pt x="47767" y="2561320"/>
                </a:lnTo>
                <a:lnTo>
                  <a:pt x="80772" y="2586820"/>
                </a:lnTo>
                <a:lnTo>
                  <a:pt x="119723" y="2603261"/>
                </a:lnTo>
                <a:lnTo>
                  <a:pt x="163068" y="2609088"/>
                </a:lnTo>
                <a:lnTo>
                  <a:pt x="815340" y="2609088"/>
                </a:lnTo>
                <a:lnTo>
                  <a:pt x="858684" y="2603261"/>
                </a:lnTo>
                <a:lnTo>
                  <a:pt x="897635" y="2586820"/>
                </a:lnTo>
                <a:lnTo>
                  <a:pt x="930640" y="2561320"/>
                </a:lnTo>
                <a:lnTo>
                  <a:pt x="956140" y="2528316"/>
                </a:lnTo>
                <a:lnTo>
                  <a:pt x="972581" y="2489364"/>
                </a:lnTo>
                <a:lnTo>
                  <a:pt x="978408" y="2446020"/>
                </a:lnTo>
                <a:lnTo>
                  <a:pt x="978408" y="163068"/>
                </a:lnTo>
                <a:lnTo>
                  <a:pt x="972581" y="119723"/>
                </a:lnTo>
                <a:lnTo>
                  <a:pt x="956140" y="80772"/>
                </a:lnTo>
                <a:lnTo>
                  <a:pt x="930640" y="47767"/>
                </a:lnTo>
                <a:lnTo>
                  <a:pt x="897636" y="22267"/>
                </a:lnTo>
                <a:lnTo>
                  <a:pt x="858684" y="5826"/>
                </a:lnTo>
                <a:lnTo>
                  <a:pt x="815340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98164" y="1952244"/>
            <a:ext cx="978535" cy="2593975"/>
          </a:xfrm>
          <a:custGeom>
            <a:avLst/>
            <a:gdLst/>
            <a:ahLst/>
            <a:cxnLst/>
            <a:rect l="l" t="t" r="r" b="b"/>
            <a:pathLst>
              <a:path w="978535" h="2593975">
                <a:moveTo>
                  <a:pt x="815339" y="0"/>
                </a:moveTo>
                <a:lnTo>
                  <a:pt x="163068" y="0"/>
                </a:lnTo>
                <a:lnTo>
                  <a:pt x="119723" y="5826"/>
                </a:lnTo>
                <a:lnTo>
                  <a:pt x="80772" y="22267"/>
                </a:lnTo>
                <a:lnTo>
                  <a:pt x="47767" y="47767"/>
                </a:lnTo>
                <a:lnTo>
                  <a:pt x="22267" y="80772"/>
                </a:lnTo>
                <a:lnTo>
                  <a:pt x="5826" y="119723"/>
                </a:lnTo>
                <a:lnTo>
                  <a:pt x="0" y="163067"/>
                </a:lnTo>
                <a:lnTo>
                  <a:pt x="0" y="2430779"/>
                </a:lnTo>
                <a:lnTo>
                  <a:pt x="5826" y="2474124"/>
                </a:lnTo>
                <a:lnTo>
                  <a:pt x="22267" y="2513076"/>
                </a:lnTo>
                <a:lnTo>
                  <a:pt x="47767" y="2546080"/>
                </a:lnTo>
                <a:lnTo>
                  <a:pt x="80772" y="2571580"/>
                </a:lnTo>
                <a:lnTo>
                  <a:pt x="119723" y="2588021"/>
                </a:lnTo>
                <a:lnTo>
                  <a:pt x="163068" y="2593847"/>
                </a:lnTo>
                <a:lnTo>
                  <a:pt x="815339" y="2593847"/>
                </a:lnTo>
                <a:lnTo>
                  <a:pt x="858684" y="2588021"/>
                </a:lnTo>
                <a:lnTo>
                  <a:pt x="897635" y="2571580"/>
                </a:lnTo>
                <a:lnTo>
                  <a:pt x="930640" y="2546080"/>
                </a:lnTo>
                <a:lnTo>
                  <a:pt x="956140" y="2513076"/>
                </a:lnTo>
                <a:lnTo>
                  <a:pt x="972581" y="2474124"/>
                </a:lnTo>
                <a:lnTo>
                  <a:pt x="978408" y="2430779"/>
                </a:lnTo>
                <a:lnTo>
                  <a:pt x="978408" y="163067"/>
                </a:lnTo>
                <a:lnTo>
                  <a:pt x="972581" y="119723"/>
                </a:lnTo>
                <a:lnTo>
                  <a:pt x="956140" y="80772"/>
                </a:lnTo>
                <a:lnTo>
                  <a:pt x="930640" y="47767"/>
                </a:lnTo>
                <a:lnTo>
                  <a:pt x="897636" y="22267"/>
                </a:lnTo>
                <a:lnTo>
                  <a:pt x="858684" y="5826"/>
                </a:lnTo>
                <a:lnTo>
                  <a:pt x="815339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9423" y="1937004"/>
            <a:ext cx="977265" cy="2609215"/>
          </a:xfrm>
          <a:custGeom>
            <a:avLst/>
            <a:gdLst/>
            <a:ahLst/>
            <a:cxnLst/>
            <a:rect l="l" t="t" r="r" b="b"/>
            <a:pathLst>
              <a:path w="977264" h="2609215">
                <a:moveTo>
                  <a:pt x="814069" y="0"/>
                </a:moveTo>
                <a:lnTo>
                  <a:pt x="162813" y="0"/>
                </a:lnTo>
                <a:lnTo>
                  <a:pt x="119532" y="5816"/>
                </a:lnTo>
                <a:lnTo>
                  <a:pt x="80640" y="22229"/>
                </a:lnTo>
                <a:lnTo>
                  <a:pt x="47688" y="47688"/>
                </a:lnTo>
                <a:lnTo>
                  <a:pt x="22229" y="80640"/>
                </a:lnTo>
                <a:lnTo>
                  <a:pt x="5816" y="119532"/>
                </a:lnTo>
                <a:lnTo>
                  <a:pt x="0" y="162813"/>
                </a:lnTo>
                <a:lnTo>
                  <a:pt x="0" y="2446274"/>
                </a:lnTo>
                <a:lnTo>
                  <a:pt x="5816" y="2489555"/>
                </a:lnTo>
                <a:lnTo>
                  <a:pt x="22229" y="2528447"/>
                </a:lnTo>
                <a:lnTo>
                  <a:pt x="47688" y="2561399"/>
                </a:lnTo>
                <a:lnTo>
                  <a:pt x="80640" y="2586858"/>
                </a:lnTo>
                <a:lnTo>
                  <a:pt x="119532" y="2603271"/>
                </a:lnTo>
                <a:lnTo>
                  <a:pt x="162813" y="2609088"/>
                </a:lnTo>
                <a:lnTo>
                  <a:pt x="814069" y="2609088"/>
                </a:lnTo>
                <a:lnTo>
                  <a:pt x="857351" y="2603271"/>
                </a:lnTo>
                <a:lnTo>
                  <a:pt x="896243" y="2586858"/>
                </a:lnTo>
                <a:lnTo>
                  <a:pt x="929195" y="2561399"/>
                </a:lnTo>
                <a:lnTo>
                  <a:pt x="954654" y="2528447"/>
                </a:lnTo>
                <a:lnTo>
                  <a:pt x="971067" y="2489555"/>
                </a:lnTo>
                <a:lnTo>
                  <a:pt x="976883" y="2446274"/>
                </a:lnTo>
                <a:lnTo>
                  <a:pt x="976883" y="162813"/>
                </a:lnTo>
                <a:lnTo>
                  <a:pt x="971067" y="119532"/>
                </a:lnTo>
                <a:lnTo>
                  <a:pt x="954654" y="80640"/>
                </a:lnTo>
                <a:lnTo>
                  <a:pt x="929195" y="47688"/>
                </a:lnTo>
                <a:lnTo>
                  <a:pt x="896243" y="22229"/>
                </a:lnTo>
                <a:lnTo>
                  <a:pt x="857351" y="5816"/>
                </a:lnTo>
                <a:lnTo>
                  <a:pt x="814069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8388" y="1952244"/>
            <a:ext cx="978535" cy="2593975"/>
          </a:xfrm>
          <a:custGeom>
            <a:avLst/>
            <a:gdLst/>
            <a:ahLst/>
            <a:cxnLst/>
            <a:rect l="l" t="t" r="r" b="b"/>
            <a:pathLst>
              <a:path w="978535" h="2593975">
                <a:moveTo>
                  <a:pt x="815339" y="0"/>
                </a:moveTo>
                <a:lnTo>
                  <a:pt x="163068" y="0"/>
                </a:lnTo>
                <a:lnTo>
                  <a:pt x="119719" y="5826"/>
                </a:lnTo>
                <a:lnTo>
                  <a:pt x="80766" y="22267"/>
                </a:lnTo>
                <a:lnTo>
                  <a:pt x="47763" y="47767"/>
                </a:lnTo>
                <a:lnTo>
                  <a:pt x="22264" y="80772"/>
                </a:lnTo>
                <a:lnTo>
                  <a:pt x="5825" y="119723"/>
                </a:lnTo>
                <a:lnTo>
                  <a:pt x="0" y="163067"/>
                </a:lnTo>
                <a:lnTo>
                  <a:pt x="0" y="2430779"/>
                </a:lnTo>
                <a:lnTo>
                  <a:pt x="5825" y="2474124"/>
                </a:lnTo>
                <a:lnTo>
                  <a:pt x="22264" y="2513076"/>
                </a:lnTo>
                <a:lnTo>
                  <a:pt x="47763" y="2546080"/>
                </a:lnTo>
                <a:lnTo>
                  <a:pt x="80766" y="2571580"/>
                </a:lnTo>
                <a:lnTo>
                  <a:pt x="119719" y="2588021"/>
                </a:lnTo>
                <a:lnTo>
                  <a:pt x="163068" y="2593847"/>
                </a:lnTo>
                <a:lnTo>
                  <a:pt x="815339" y="2593847"/>
                </a:lnTo>
                <a:lnTo>
                  <a:pt x="858684" y="2588021"/>
                </a:lnTo>
                <a:lnTo>
                  <a:pt x="897635" y="2571580"/>
                </a:lnTo>
                <a:lnTo>
                  <a:pt x="930640" y="2546080"/>
                </a:lnTo>
                <a:lnTo>
                  <a:pt x="956140" y="2513076"/>
                </a:lnTo>
                <a:lnTo>
                  <a:pt x="972581" y="2474124"/>
                </a:lnTo>
                <a:lnTo>
                  <a:pt x="978407" y="2430779"/>
                </a:lnTo>
                <a:lnTo>
                  <a:pt x="978407" y="163067"/>
                </a:lnTo>
                <a:lnTo>
                  <a:pt x="972581" y="119723"/>
                </a:lnTo>
                <a:lnTo>
                  <a:pt x="956140" y="80772"/>
                </a:lnTo>
                <a:lnTo>
                  <a:pt x="930640" y="47767"/>
                </a:lnTo>
                <a:lnTo>
                  <a:pt x="897635" y="22267"/>
                </a:lnTo>
                <a:lnTo>
                  <a:pt x="858684" y="5826"/>
                </a:lnTo>
                <a:lnTo>
                  <a:pt x="815339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4230" y="2803806"/>
            <a:ext cx="329565" cy="1105535"/>
          </a:xfrm>
          <a:prstGeom prst="rect">
            <a:avLst/>
          </a:prstGeom>
        </p:spPr>
        <p:txBody>
          <a:bodyPr vert="vert270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spc="-25" dirty="0">
                <a:solidFill>
                  <a:srgbClr val="296D81"/>
                </a:solidFill>
                <a:latin typeface="Segoe UI Symbol"/>
                <a:cs typeface="Segoe UI Symbol"/>
              </a:rPr>
              <a:t>Tecnologia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51064" y="1937004"/>
            <a:ext cx="977265" cy="2609215"/>
          </a:xfrm>
          <a:custGeom>
            <a:avLst/>
            <a:gdLst/>
            <a:ahLst/>
            <a:cxnLst/>
            <a:rect l="l" t="t" r="r" b="b"/>
            <a:pathLst>
              <a:path w="977265" h="2609215">
                <a:moveTo>
                  <a:pt x="814069" y="0"/>
                </a:moveTo>
                <a:lnTo>
                  <a:pt x="162813" y="0"/>
                </a:lnTo>
                <a:lnTo>
                  <a:pt x="119532" y="5816"/>
                </a:lnTo>
                <a:lnTo>
                  <a:pt x="80640" y="22229"/>
                </a:lnTo>
                <a:lnTo>
                  <a:pt x="47688" y="47688"/>
                </a:lnTo>
                <a:lnTo>
                  <a:pt x="22229" y="80640"/>
                </a:lnTo>
                <a:lnTo>
                  <a:pt x="5816" y="119532"/>
                </a:lnTo>
                <a:lnTo>
                  <a:pt x="0" y="162813"/>
                </a:lnTo>
                <a:lnTo>
                  <a:pt x="0" y="2446274"/>
                </a:lnTo>
                <a:lnTo>
                  <a:pt x="5816" y="2489555"/>
                </a:lnTo>
                <a:lnTo>
                  <a:pt x="22229" y="2528447"/>
                </a:lnTo>
                <a:lnTo>
                  <a:pt x="47688" y="2561399"/>
                </a:lnTo>
                <a:lnTo>
                  <a:pt x="80640" y="2586858"/>
                </a:lnTo>
                <a:lnTo>
                  <a:pt x="119532" y="2603271"/>
                </a:lnTo>
                <a:lnTo>
                  <a:pt x="162813" y="2609088"/>
                </a:lnTo>
                <a:lnTo>
                  <a:pt x="814069" y="2609088"/>
                </a:lnTo>
                <a:lnTo>
                  <a:pt x="857351" y="2603271"/>
                </a:lnTo>
                <a:lnTo>
                  <a:pt x="896243" y="2586858"/>
                </a:lnTo>
                <a:lnTo>
                  <a:pt x="929195" y="2561399"/>
                </a:lnTo>
                <a:lnTo>
                  <a:pt x="954654" y="2528447"/>
                </a:lnTo>
                <a:lnTo>
                  <a:pt x="971067" y="2489555"/>
                </a:lnTo>
                <a:lnTo>
                  <a:pt x="976883" y="2446274"/>
                </a:lnTo>
                <a:lnTo>
                  <a:pt x="976883" y="162813"/>
                </a:lnTo>
                <a:lnTo>
                  <a:pt x="971067" y="119532"/>
                </a:lnTo>
                <a:lnTo>
                  <a:pt x="954654" y="80640"/>
                </a:lnTo>
                <a:lnTo>
                  <a:pt x="929195" y="47688"/>
                </a:lnTo>
                <a:lnTo>
                  <a:pt x="896243" y="22229"/>
                </a:lnTo>
                <a:lnTo>
                  <a:pt x="857351" y="5816"/>
                </a:lnTo>
                <a:lnTo>
                  <a:pt x="814069" y="0"/>
                </a:lnTo>
                <a:close/>
              </a:path>
            </a:pathLst>
          </a:custGeom>
          <a:solidFill>
            <a:srgbClr val="2C7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35240" y="1787651"/>
            <a:ext cx="1209040" cy="520065"/>
          </a:xfrm>
          <a:custGeom>
            <a:avLst/>
            <a:gdLst/>
            <a:ahLst/>
            <a:cxnLst/>
            <a:rect l="l" t="t" r="r" b="b"/>
            <a:pathLst>
              <a:path w="1209040" h="520064">
                <a:moveTo>
                  <a:pt x="1121917" y="0"/>
                </a:moveTo>
                <a:lnTo>
                  <a:pt x="86613" y="0"/>
                </a:lnTo>
                <a:lnTo>
                  <a:pt x="52881" y="6800"/>
                </a:lnTo>
                <a:lnTo>
                  <a:pt x="25352" y="25352"/>
                </a:lnTo>
                <a:lnTo>
                  <a:pt x="6800" y="52881"/>
                </a:lnTo>
                <a:lnTo>
                  <a:pt x="0" y="86613"/>
                </a:lnTo>
                <a:lnTo>
                  <a:pt x="0" y="433070"/>
                </a:lnTo>
                <a:lnTo>
                  <a:pt x="6800" y="466802"/>
                </a:lnTo>
                <a:lnTo>
                  <a:pt x="25352" y="494331"/>
                </a:lnTo>
                <a:lnTo>
                  <a:pt x="52881" y="512883"/>
                </a:lnTo>
                <a:lnTo>
                  <a:pt x="86613" y="519684"/>
                </a:lnTo>
                <a:lnTo>
                  <a:pt x="1121917" y="519684"/>
                </a:lnTo>
                <a:lnTo>
                  <a:pt x="1155650" y="512883"/>
                </a:lnTo>
                <a:lnTo>
                  <a:pt x="1183179" y="494331"/>
                </a:lnTo>
                <a:lnTo>
                  <a:pt x="1201731" y="466802"/>
                </a:lnTo>
                <a:lnTo>
                  <a:pt x="1208531" y="433070"/>
                </a:lnTo>
                <a:lnTo>
                  <a:pt x="1208531" y="86613"/>
                </a:lnTo>
                <a:lnTo>
                  <a:pt x="1201731" y="52881"/>
                </a:lnTo>
                <a:lnTo>
                  <a:pt x="1183179" y="25352"/>
                </a:lnTo>
                <a:lnTo>
                  <a:pt x="1155650" y="6800"/>
                </a:lnTo>
                <a:lnTo>
                  <a:pt x="1121917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64526" y="1916430"/>
            <a:ext cx="9525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Indústria</a:t>
            </a:r>
            <a:r>
              <a:rPr sz="14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4.0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0183" y="4131564"/>
            <a:ext cx="8133715" cy="304800"/>
          </a:xfrm>
          <a:custGeom>
            <a:avLst/>
            <a:gdLst/>
            <a:ahLst/>
            <a:cxnLst/>
            <a:rect l="l" t="t" r="r" b="b"/>
            <a:pathLst>
              <a:path w="8133715" h="304800">
                <a:moveTo>
                  <a:pt x="8082788" y="0"/>
                </a:moveTo>
                <a:lnTo>
                  <a:pt x="50800" y="0"/>
                </a:lnTo>
                <a:lnTo>
                  <a:pt x="31027" y="3990"/>
                </a:lnTo>
                <a:lnTo>
                  <a:pt x="14879" y="14874"/>
                </a:lnTo>
                <a:lnTo>
                  <a:pt x="3992" y="31021"/>
                </a:lnTo>
                <a:lnTo>
                  <a:pt x="0" y="50800"/>
                </a:lnTo>
                <a:lnTo>
                  <a:pt x="0" y="254000"/>
                </a:lnTo>
                <a:lnTo>
                  <a:pt x="3992" y="273778"/>
                </a:lnTo>
                <a:lnTo>
                  <a:pt x="14879" y="289925"/>
                </a:lnTo>
                <a:lnTo>
                  <a:pt x="31027" y="300809"/>
                </a:lnTo>
                <a:lnTo>
                  <a:pt x="50800" y="304800"/>
                </a:lnTo>
                <a:lnTo>
                  <a:pt x="8082788" y="304800"/>
                </a:lnTo>
                <a:lnTo>
                  <a:pt x="8102566" y="300809"/>
                </a:lnTo>
                <a:lnTo>
                  <a:pt x="8118713" y="289925"/>
                </a:lnTo>
                <a:lnTo>
                  <a:pt x="8129597" y="273778"/>
                </a:lnTo>
                <a:lnTo>
                  <a:pt x="8133588" y="254000"/>
                </a:lnTo>
                <a:lnTo>
                  <a:pt x="8133588" y="50800"/>
                </a:lnTo>
                <a:lnTo>
                  <a:pt x="8129597" y="31021"/>
                </a:lnTo>
                <a:lnTo>
                  <a:pt x="8118713" y="14874"/>
                </a:lnTo>
                <a:lnTo>
                  <a:pt x="8102566" y="3990"/>
                </a:lnTo>
                <a:lnTo>
                  <a:pt x="8082788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183" y="3741420"/>
            <a:ext cx="8133715" cy="314325"/>
          </a:xfrm>
          <a:custGeom>
            <a:avLst/>
            <a:gdLst/>
            <a:ahLst/>
            <a:cxnLst/>
            <a:rect l="l" t="t" r="r" b="b"/>
            <a:pathLst>
              <a:path w="8133715" h="314325">
                <a:moveTo>
                  <a:pt x="8081264" y="0"/>
                </a:moveTo>
                <a:lnTo>
                  <a:pt x="52323" y="0"/>
                </a:lnTo>
                <a:lnTo>
                  <a:pt x="31953" y="4103"/>
                </a:lnTo>
                <a:lnTo>
                  <a:pt x="15322" y="15303"/>
                </a:lnTo>
                <a:lnTo>
                  <a:pt x="4110" y="31932"/>
                </a:lnTo>
                <a:lnTo>
                  <a:pt x="0" y="52323"/>
                </a:lnTo>
                <a:lnTo>
                  <a:pt x="0" y="261619"/>
                </a:lnTo>
                <a:lnTo>
                  <a:pt x="4110" y="282011"/>
                </a:lnTo>
                <a:lnTo>
                  <a:pt x="15322" y="298640"/>
                </a:lnTo>
                <a:lnTo>
                  <a:pt x="31953" y="309840"/>
                </a:lnTo>
                <a:lnTo>
                  <a:pt x="52323" y="313943"/>
                </a:lnTo>
                <a:lnTo>
                  <a:pt x="8081264" y="313943"/>
                </a:lnTo>
                <a:lnTo>
                  <a:pt x="8101655" y="309840"/>
                </a:lnTo>
                <a:lnTo>
                  <a:pt x="8118284" y="298640"/>
                </a:lnTo>
                <a:lnTo>
                  <a:pt x="8129484" y="282011"/>
                </a:lnTo>
                <a:lnTo>
                  <a:pt x="8133588" y="261619"/>
                </a:lnTo>
                <a:lnTo>
                  <a:pt x="8133588" y="52323"/>
                </a:lnTo>
                <a:lnTo>
                  <a:pt x="8129484" y="31932"/>
                </a:lnTo>
                <a:lnTo>
                  <a:pt x="8118284" y="15303"/>
                </a:lnTo>
                <a:lnTo>
                  <a:pt x="8101655" y="4103"/>
                </a:lnTo>
                <a:lnTo>
                  <a:pt x="8081264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183" y="3313176"/>
            <a:ext cx="8133715" cy="334010"/>
          </a:xfrm>
          <a:custGeom>
            <a:avLst/>
            <a:gdLst/>
            <a:ahLst/>
            <a:cxnLst/>
            <a:rect l="l" t="t" r="r" b="b"/>
            <a:pathLst>
              <a:path w="8133715" h="334010">
                <a:moveTo>
                  <a:pt x="8077962" y="0"/>
                </a:moveTo>
                <a:lnTo>
                  <a:pt x="55625" y="0"/>
                </a:lnTo>
                <a:lnTo>
                  <a:pt x="33973" y="4369"/>
                </a:lnTo>
                <a:lnTo>
                  <a:pt x="16292" y="16287"/>
                </a:lnTo>
                <a:lnTo>
                  <a:pt x="4371" y="33968"/>
                </a:lnTo>
                <a:lnTo>
                  <a:pt x="0" y="55625"/>
                </a:lnTo>
                <a:lnTo>
                  <a:pt x="0" y="278129"/>
                </a:lnTo>
                <a:lnTo>
                  <a:pt x="4371" y="299787"/>
                </a:lnTo>
                <a:lnTo>
                  <a:pt x="16292" y="317468"/>
                </a:lnTo>
                <a:lnTo>
                  <a:pt x="33973" y="329386"/>
                </a:lnTo>
                <a:lnTo>
                  <a:pt x="55625" y="333756"/>
                </a:lnTo>
                <a:lnTo>
                  <a:pt x="8077962" y="333756"/>
                </a:lnTo>
                <a:lnTo>
                  <a:pt x="8099619" y="329386"/>
                </a:lnTo>
                <a:lnTo>
                  <a:pt x="8117300" y="317468"/>
                </a:lnTo>
                <a:lnTo>
                  <a:pt x="8129218" y="299787"/>
                </a:lnTo>
                <a:lnTo>
                  <a:pt x="8133588" y="278129"/>
                </a:lnTo>
                <a:lnTo>
                  <a:pt x="8133588" y="55625"/>
                </a:lnTo>
                <a:lnTo>
                  <a:pt x="8129218" y="33968"/>
                </a:lnTo>
                <a:lnTo>
                  <a:pt x="8117300" y="16287"/>
                </a:lnTo>
                <a:lnTo>
                  <a:pt x="8099619" y="4369"/>
                </a:lnTo>
                <a:lnTo>
                  <a:pt x="8077962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0183" y="2884932"/>
            <a:ext cx="8133715" cy="347980"/>
          </a:xfrm>
          <a:custGeom>
            <a:avLst/>
            <a:gdLst/>
            <a:ahLst/>
            <a:cxnLst/>
            <a:rect l="l" t="t" r="r" b="b"/>
            <a:pathLst>
              <a:path w="8133715" h="347980">
                <a:moveTo>
                  <a:pt x="8075676" y="0"/>
                </a:moveTo>
                <a:lnTo>
                  <a:pt x="57911" y="0"/>
                </a:lnTo>
                <a:lnTo>
                  <a:pt x="35372" y="4548"/>
                </a:lnTo>
                <a:lnTo>
                  <a:pt x="16964" y="16954"/>
                </a:lnTo>
                <a:lnTo>
                  <a:pt x="4551" y="35361"/>
                </a:lnTo>
                <a:lnTo>
                  <a:pt x="0" y="57912"/>
                </a:lnTo>
                <a:lnTo>
                  <a:pt x="0" y="289559"/>
                </a:lnTo>
                <a:lnTo>
                  <a:pt x="4551" y="312110"/>
                </a:lnTo>
                <a:lnTo>
                  <a:pt x="16964" y="330517"/>
                </a:lnTo>
                <a:lnTo>
                  <a:pt x="35372" y="342923"/>
                </a:lnTo>
                <a:lnTo>
                  <a:pt x="57911" y="347471"/>
                </a:lnTo>
                <a:lnTo>
                  <a:pt x="8075676" y="347471"/>
                </a:lnTo>
                <a:lnTo>
                  <a:pt x="8098226" y="342923"/>
                </a:lnTo>
                <a:lnTo>
                  <a:pt x="8116633" y="330517"/>
                </a:lnTo>
                <a:lnTo>
                  <a:pt x="8129039" y="312110"/>
                </a:lnTo>
                <a:lnTo>
                  <a:pt x="8133588" y="289559"/>
                </a:lnTo>
                <a:lnTo>
                  <a:pt x="8133588" y="57912"/>
                </a:lnTo>
                <a:lnTo>
                  <a:pt x="8129039" y="35361"/>
                </a:lnTo>
                <a:lnTo>
                  <a:pt x="8116633" y="16954"/>
                </a:lnTo>
                <a:lnTo>
                  <a:pt x="8098226" y="4548"/>
                </a:lnTo>
                <a:lnTo>
                  <a:pt x="8075676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0183" y="2456688"/>
            <a:ext cx="8133715" cy="300355"/>
          </a:xfrm>
          <a:custGeom>
            <a:avLst/>
            <a:gdLst/>
            <a:ahLst/>
            <a:cxnLst/>
            <a:rect l="l" t="t" r="r" b="b"/>
            <a:pathLst>
              <a:path w="8133715" h="300355">
                <a:moveTo>
                  <a:pt x="8083550" y="0"/>
                </a:moveTo>
                <a:lnTo>
                  <a:pt x="50037" y="0"/>
                </a:lnTo>
                <a:lnTo>
                  <a:pt x="30560" y="3925"/>
                </a:lnTo>
                <a:lnTo>
                  <a:pt x="14655" y="14636"/>
                </a:lnTo>
                <a:lnTo>
                  <a:pt x="3932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32" y="269688"/>
                </a:lnTo>
                <a:lnTo>
                  <a:pt x="14655" y="285591"/>
                </a:lnTo>
                <a:lnTo>
                  <a:pt x="30560" y="296302"/>
                </a:lnTo>
                <a:lnTo>
                  <a:pt x="50037" y="300227"/>
                </a:lnTo>
                <a:lnTo>
                  <a:pt x="8083550" y="300227"/>
                </a:lnTo>
                <a:lnTo>
                  <a:pt x="8103048" y="296302"/>
                </a:lnTo>
                <a:lnTo>
                  <a:pt x="8118951" y="285591"/>
                </a:lnTo>
                <a:lnTo>
                  <a:pt x="8129662" y="269688"/>
                </a:lnTo>
                <a:lnTo>
                  <a:pt x="8133588" y="250189"/>
                </a:lnTo>
                <a:lnTo>
                  <a:pt x="8133588" y="50037"/>
                </a:lnTo>
                <a:lnTo>
                  <a:pt x="8129662" y="30539"/>
                </a:lnTo>
                <a:lnTo>
                  <a:pt x="8118951" y="14636"/>
                </a:lnTo>
                <a:lnTo>
                  <a:pt x="8103048" y="3925"/>
                </a:lnTo>
                <a:lnTo>
                  <a:pt x="8083550" y="0"/>
                </a:lnTo>
                <a:close/>
              </a:path>
            </a:pathLst>
          </a:custGeom>
          <a:solidFill>
            <a:srgbClr val="D1DA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79189" y="2476245"/>
            <a:ext cx="1195705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3E5A86"/>
                </a:solidFill>
                <a:latin typeface="Calibri"/>
                <a:cs typeface="Calibri"/>
              </a:rPr>
              <a:t>Integração</a:t>
            </a:r>
            <a:endParaRPr sz="1400">
              <a:latin typeface="Calibri"/>
              <a:cs typeface="Calibri"/>
            </a:endParaRPr>
          </a:p>
          <a:p>
            <a:pPr marL="243840" marR="234315" indent="-1905" algn="ctr">
              <a:lnSpc>
                <a:spcPct val="197700"/>
              </a:lnSpc>
              <a:spcBef>
                <a:spcPts val="229"/>
              </a:spcBef>
            </a:pPr>
            <a:r>
              <a:rPr sz="1400" spc="-5" dirty="0">
                <a:solidFill>
                  <a:srgbClr val="3E5A86"/>
                </a:solidFill>
                <a:latin typeface="Calibri"/>
                <a:cs typeface="Calibri"/>
              </a:rPr>
              <a:t>Software  Ha</a:t>
            </a:r>
            <a:r>
              <a:rPr sz="1400" spc="-25" dirty="0">
                <a:solidFill>
                  <a:srgbClr val="3E5A86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3E5A86"/>
                </a:solidFill>
                <a:latin typeface="Calibri"/>
                <a:cs typeface="Calibri"/>
              </a:rPr>
              <a:t>dw</a:t>
            </a:r>
            <a:r>
              <a:rPr sz="1400" dirty="0">
                <a:solidFill>
                  <a:srgbClr val="3E5A86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3E5A86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3E5A86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12065" marR="5080" indent="1270" algn="ctr">
              <a:lnSpc>
                <a:spcPct val="180800"/>
              </a:lnSpc>
              <a:spcBef>
                <a:spcPts val="254"/>
              </a:spcBef>
            </a:pPr>
            <a:r>
              <a:rPr sz="1400" spc="-5" dirty="0">
                <a:solidFill>
                  <a:srgbClr val="3E5A86"/>
                </a:solidFill>
                <a:latin typeface="Calibri"/>
                <a:cs typeface="Calibri"/>
              </a:rPr>
              <a:t>Sensores  Se</a:t>
            </a:r>
            <a:r>
              <a:rPr sz="1400" spc="-10" dirty="0">
                <a:solidFill>
                  <a:srgbClr val="3E5A86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3E5A86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3E5A86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3E5A86"/>
                </a:solidFill>
                <a:latin typeface="Calibri"/>
                <a:cs typeface="Calibri"/>
              </a:rPr>
              <a:t>on</a:t>
            </a:r>
            <a:r>
              <a:rPr sz="1400" spc="-10" dirty="0">
                <a:solidFill>
                  <a:srgbClr val="3E5A86"/>
                </a:solidFill>
                <a:latin typeface="Calibri"/>
                <a:cs typeface="Calibri"/>
              </a:rPr>
              <a:t>du</a:t>
            </a:r>
            <a:r>
              <a:rPr sz="1400" spc="-15" dirty="0">
                <a:solidFill>
                  <a:srgbClr val="3E5A86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3E5A86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3E5A86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3E5A86"/>
                </a:solidFill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37732" y="1787651"/>
            <a:ext cx="1209040" cy="530860"/>
          </a:xfrm>
          <a:custGeom>
            <a:avLst/>
            <a:gdLst/>
            <a:ahLst/>
            <a:cxnLst/>
            <a:rect l="l" t="t" r="r" b="b"/>
            <a:pathLst>
              <a:path w="1209040" h="530860">
                <a:moveTo>
                  <a:pt x="1120139" y="0"/>
                </a:moveTo>
                <a:lnTo>
                  <a:pt x="88391" y="0"/>
                </a:lnTo>
                <a:lnTo>
                  <a:pt x="54006" y="6953"/>
                </a:lnTo>
                <a:lnTo>
                  <a:pt x="25907" y="25908"/>
                </a:lnTo>
                <a:lnTo>
                  <a:pt x="6953" y="54006"/>
                </a:lnTo>
                <a:lnTo>
                  <a:pt x="0" y="88392"/>
                </a:lnTo>
                <a:lnTo>
                  <a:pt x="0" y="441960"/>
                </a:lnTo>
                <a:lnTo>
                  <a:pt x="6953" y="476345"/>
                </a:lnTo>
                <a:lnTo>
                  <a:pt x="25908" y="504443"/>
                </a:lnTo>
                <a:lnTo>
                  <a:pt x="54006" y="523398"/>
                </a:lnTo>
                <a:lnTo>
                  <a:pt x="88391" y="530351"/>
                </a:lnTo>
                <a:lnTo>
                  <a:pt x="1120139" y="530351"/>
                </a:lnTo>
                <a:lnTo>
                  <a:pt x="1154525" y="523398"/>
                </a:lnTo>
                <a:lnTo>
                  <a:pt x="1182624" y="504443"/>
                </a:lnTo>
                <a:lnTo>
                  <a:pt x="1201578" y="476345"/>
                </a:lnTo>
                <a:lnTo>
                  <a:pt x="1208532" y="441960"/>
                </a:lnTo>
                <a:lnTo>
                  <a:pt x="1208532" y="88392"/>
                </a:lnTo>
                <a:lnTo>
                  <a:pt x="1201578" y="54006"/>
                </a:lnTo>
                <a:lnTo>
                  <a:pt x="1182623" y="25908"/>
                </a:lnTo>
                <a:lnTo>
                  <a:pt x="1154525" y="6953"/>
                </a:lnTo>
                <a:lnTo>
                  <a:pt x="1120139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90538" y="1921510"/>
            <a:ext cx="504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arejo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50891" y="1773935"/>
            <a:ext cx="1209040" cy="533400"/>
          </a:xfrm>
          <a:custGeom>
            <a:avLst/>
            <a:gdLst/>
            <a:ahLst/>
            <a:cxnLst/>
            <a:rect l="l" t="t" r="r" b="b"/>
            <a:pathLst>
              <a:path w="1209039" h="533400">
                <a:moveTo>
                  <a:pt x="1119632" y="0"/>
                </a:moveTo>
                <a:lnTo>
                  <a:pt x="88900" y="0"/>
                </a:lnTo>
                <a:lnTo>
                  <a:pt x="54274" y="6979"/>
                </a:lnTo>
                <a:lnTo>
                  <a:pt x="26019" y="26019"/>
                </a:lnTo>
                <a:lnTo>
                  <a:pt x="6979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79" y="479125"/>
                </a:lnTo>
                <a:lnTo>
                  <a:pt x="26019" y="507380"/>
                </a:lnTo>
                <a:lnTo>
                  <a:pt x="54274" y="526420"/>
                </a:lnTo>
                <a:lnTo>
                  <a:pt x="88900" y="533400"/>
                </a:lnTo>
                <a:lnTo>
                  <a:pt x="1119632" y="533400"/>
                </a:lnTo>
                <a:lnTo>
                  <a:pt x="1154257" y="526420"/>
                </a:lnTo>
                <a:lnTo>
                  <a:pt x="1182512" y="507380"/>
                </a:lnTo>
                <a:lnTo>
                  <a:pt x="1201552" y="479125"/>
                </a:lnTo>
                <a:lnTo>
                  <a:pt x="1208532" y="444500"/>
                </a:lnTo>
                <a:lnTo>
                  <a:pt x="1208532" y="88900"/>
                </a:lnTo>
                <a:lnTo>
                  <a:pt x="1201552" y="54274"/>
                </a:lnTo>
                <a:lnTo>
                  <a:pt x="1182512" y="26019"/>
                </a:lnTo>
                <a:lnTo>
                  <a:pt x="1154257" y="6979"/>
                </a:lnTo>
                <a:lnTo>
                  <a:pt x="1119632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216144" y="1909318"/>
            <a:ext cx="479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Saúde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83864" y="1787651"/>
            <a:ext cx="1209040" cy="535305"/>
          </a:xfrm>
          <a:custGeom>
            <a:avLst/>
            <a:gdLst/>
            <a:ahLst/>
            <a:cxnLst/>
            <a:rect l="l" t="t" r="r" b="b"/>
            <a:pathLst>
              <a:path w="1209039" h="535305">
                <a:moveTo>
                  <a:pt x="1119377" y="0"/>
                </a:moveTo>
                <a:lnTo>
                  <a:pt x="89153" y="0"/>
                </a:lnTo>
                <a:lnTo>
                  <a:pt x="54435" y="7000"/>
                </a:lnTo>
                <a:lnTo>
                  <a:pt x="26098" y="26098"/>
                </a:lnTo>
                <a:lnTo>
                  <a:pt x="7000" y="54435"/>
                </a:lnTo>
                <a:lnTo>
                  <a:pt x="0" y="89153"/>
                </a:lnTo>
                <a:lnTo>
                  <a:pt x="0" y="445770"/>
                </a:lnTo>
                <a:lnTo>
                  <a:pt x="7000" y="480488"/>
                </a:lnTo>
                <a:lnTo>
                  <a:pt x="26098" y="508825"/>
                </a:lnTo>
                <a:lnTo>
                  <a:pt x="54435" y="527923"/>
                </a:lnTo>
                <a:lnTo>
                  <a:pt x="89153" y="534924"/>
                </a:lnTo>
                <a:lnTo>
                  <a:pt x="1119377" y="534924"/>
                </a:lnTo>
                <a:lnTo>
                  <a:pt x="1154096" y="527923"/>
                </a:lnTo>
                <a:lnTo>
                  <a:pt x="1182433" y="508825"/>
                </a:lnTo>
                <a:lnTo>
                  <a:pt x="1201531" y="480488"/>
                </a:lnTo>
                <a:lnTo>
                  <a:pt x="1208532" y="445770"/>
                </a:lnTo>
                <a:lnTo>
                  <a:pt x="1208532" y="89153"/>
                </a:lnTo>
                <a:lnTo>
                  <a:pt x="1201531" y="54435"/>
                </a:lnTo>
                <a:lnTo>
                  <a:pt x="1182433" y="26098"/>
                </a:lnTo>
                <a:lnTo>
                  <a:pt x="1154096" y="7000"/>
                </a:lnTo>
                <a:lnTo>
                  <a:pt x="1119377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20515" y="1817370"/>
            <a:ext cx="9353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Logística</a:t>
            </a:r>
            <a:r>
              <a:rPr sz="14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em  transporte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33600" y="1787651"/>
            <a:ext cx="1209040" cy="520065"/>
          </a:xfrm>
          <a:custGeom>
            <a:avLst/>
            <a:gdLst/>
            <a:ahLst/>
            <a:cxnLst/>
            <a:rect l="l" t="t" r="r" b="b"/>
            <a:pathLst>
              <a:path w="1209039" h="520064">
                <a:moveTo>
                  <a:pt x="1121917" y="0"/>
                </a:moveTo>
                <a:lnTo>
                  <a:pt x="86613" y="0"/>
                </a:lnTo>
                <a:lnTo>
                  <a:pt x="52881" y="6800"/>
                </a:lnTo>
                <a:lnTo>
                  <a:pt x="25352" y="25352"/>
                </a:lnTo>
                <a:lnTo>
                  <a:pt x="6800" y="52881"/>
                </a:lnTo>
                <a:lnTo>
                  <a:pt x="0" y="86613"/>
                </a:lnTo>
                <a:lnTo>
                  <a:pt x="0" y="433070"/>
                </a:lnTo>
                <a:lnTo>
                  <a:pt x="6800" y="466802"/>
                </a:lnTo>
                <a:lnTo>
                  <a:pt x="25352" y="494331"/>
                </a:lnTo>
                <a:lnTo>
                  <a:pt x="52881" y="512883"/>
                </a:lnTo>
                <a:lnTo>
                  <a:pt x="86613" y="519684"/>
                </a:lnTo>
                <a:lnTo>
                  <a:pt x="1121917" y="519684"/>
                </a:lnTo>
                <a:lnTo>
                  <a:pt x="1155650" y="512883"/>
                </a:lnTo>
                <a:lnTo>
                  <a:pt x="1183179" y="494331"/>
                </a:lnTo>
                <a:lnTo>
                  <a:pt x="1201731" y="466802"/>
                </a:lnTo>
                <a:lnTo>
                  <a:pt x="1208532" y="433070"/>
                </a:lnTo>
                <a:lnTo>
                  <a:pt x="1208532" y="86613"/>
                </a:lnTo>
                <a:lnTo>
                  <a:pt x="1201731" y="52881"/>
                </a:lnTo>
                <a:lnTo>
                  <a:pt x="1183179" y="25352"/>
                </a:lnTo>
                <a:lnTo>
                  <a:pt x="1155650" y="6800"/>
                </a:lnTo>
                <a:lnTo>
                  <a:pt x="1121917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305939" y="1916430"/>
            <a:ext cx="8648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Multiutility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2563" y="1787651"/>
            <a:ext cx="1209040" cy="535305"/>
          </a:xfrm>
          <a:custGeom>
            <a:avLst/>
            <a:gdLst/>
            <a:ahLst/>
            <a:cxnLst/>
            <a:rect l="l" t="t" r="r" b="b"/>
            <a:pathLst>
              <a:path w="1209039" h="535305">
                <a:moveTo>
                  <a:pt x="1119378" y="0"/>
                </a:moveTo>
                <a:lnTo>
                  <a:pt x="89154" y="0"/>
                </a:lnTo>
                <a:lnTo>
                  <a:pt x="54451" y="7000"/>
                </a:lnTo>
                <a:lnTo>
                  <a:pt x="26112" y="26098"/>
                </a:lnTo>
                <a:lnTo>
                  <a:pt x="7006" y="54435"/>
                </a:lnTo>
                <a:lnTo>
                  <a:pt x="0" y="89153"/>
                </a:lnTo>
                <a:lnTo>
                  <a:pt x="0" y="445770"/>
                </a:lnTo>
                <a:lnTo>
                  <a:pt x="7006" y="480488"/>
                </a:lnTo>
                <a:lnTo>
                  <a:pt x="26112" y="508825"/>
                </a:lnTo>
                <a:lnTo>
                  <a:pt x="54451" y="527923"/>
                </a:lnTo>
                <a:lnTo>
                  <a:pt x="89154" y="534924"/>
                </a:lnTo>
                <a:lnTo>
                  <a:pt x="1119378" y="534924"/>
                </a:lnTo>
                <a:lnTo>
                  <a:pt x="1154096" y="527923"/>
                </a:lnTo>
                <a:lnTo>
                  <a:pt x="1182433" y="508825"/>
                </a:lnTo>
                <a:lnTo>
                  <a:pt x="1201531" y="480488"/>
                </a:lnTo>
                <a:lnTo>
                  <a:pt x="1208532" y="445770"/>
                </a:lnTo>
                <a:lnTo>
                  <a:pt x="1208532" y="89153"/>
                </a:lnTo>
                <a:lnTo>
                  <a:pt x="1201531" y="54435"/>
                </a:lnTo>
                <a:lnTo>
                  <a:pt x="1182433" y="26098"/>
                </a:lnTo>
                <a:lnTo>
                  <a:pt x="1154096" y="7000"/>
                </a:lnTo>
                <a:lnTo>
                  <a:pt x="1119378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83411" y="1924050"/>
            <a:ext cx="8464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Agricultura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131302" y="4170426"/>
            <a:ext cx="250190" cy="241300"/>
          </a:xfrm>
          <a:custGeom>
            <a:avLst/>
            <a:gdLst/>
            <a:ahLst/>
            <a:cxnLst/>
            <a:rect l="l" t="t" r="r" b="b"/>
            <a:pathLst>
              <a:path w="250190" h="241300">
                <a:moveTo>
                  <a:pt x="0" y="240792"/>
                </a:moveTo>
                <a:lnTo>
                  <a:pt x="249935" y="240792"/>
                </a:lnTo>
                <a:lnTo>
                  <a:pt x="249935" y="0"/>
                </a:lnTo>
                <a:lnTo>
                  <a:pt x="0" y="0"/>
                </a:lnTo>
                <a:lnTo>
                  <a:pt x="0" y="240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31302" y="4170426"/>
            <a:ext cx="250190" cy="241300"/>
          </a:xfrm>
          <a:custGeom>
            <a:avLst/>
            <a:gdLst/>
            <a:ahLst/>
            <a:cxnLst/>
            <a:rect l="l" t="t" r="r" b="b"/>
            <a:pathLst>
              <a:path w="250190" h="241300">
                <a:moveTo>
                  <a:pt x="0" y="240792"/>
                </a:moveTo>
                <a:lnTo>
                  <a:pt x="249935" y="240792"/>
                </a:lnTo>
                <a:lnTo>
                  <a:pt x="249935" y="0"/>
                </a:lnTo>
                <a:lnTo>
                  <a:pt x="0" y="0"/>
                </a:lnTo>
                <a:lnTo>
                  <a:pt x="0" y="24079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16240" y="4104132"/>
            <a:ext cx="446531" cy="4069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59002" y="4144517"/>
            <a:ext cx="250190" cy="239395"/>
          </a:xfrm>
          <a:custGeom>
            <a:avLst/>
            <a:gdLst/>
            <a:ahLst/>
            <a:cxnLst/>
            <a:rect l="l" t="t" r="r" b="b"/>
            <a:pathLst>
              <a:path w="250190" h="239395">
                <a:moveTo>
                  <a:pt x="0" y="239267"/>
                </a:moveTo>
                <a:lnTo>
                  <a:pt x="249935" y="239267"/>
                </a:lnTo>
                <a:lnTo>
                  <a:pt x="249935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9002" y="4144517"/>
            <a:ext cx="250190" cy="239395"/>
          </a:xfrm>
          <a:custGeom>
            <a:avLst/>
            <a:gdLst/>
            <a:ahLst/>
            <a:cxnLst/>
            <a:rect l="l" t="t" r="r" b="b"/>
            <a:pathLst>
              <a:path w="250190" h="239395">
                <a:moveTo>
                  <a:pt x="0" y="239267"/>
                </a:moveTo>
                <a:lnTo>
                  <a:pt x="249935" y="239267"/>
                </a:lnTo>
                <a:lnTo>
                  <a:pt x="249935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3939" y="4076700"/>
            <a:ext cx="446531" cy="4069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2042" y="2919222"/>
            <a:ext cx="250190" cy="241300"/>
          </a:xfrm>
          <a:custGeom>
            <a:avLst/>
            <a:gdLst/>
            <a:ahLst/>
            <a:cxnLst/>
            <a:rect l="l" t="t" r="r" b="b"/>
            <a:pathLst>
              <a:path w="250189" h="241300">
                <a:moveTo>
                  <a:pt x="0" y="240791"/>
                </a:moveTo>
                <a:lnTo>
                  <a:pt x="249936" y="240791"/>
                </a:lnTo>
                <a:lnTo>
                  <a:pt x="249936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22042" y="2919222"/>
            <a:ext cx="250190" cy="241300"/>
          </a:xfrm>
          <a:custGeom>
            <a:avLst/>
            <a:gdLst/>
            <a:ahLst/>
            <a:cxnLst/>
            <a:rect l="l" t="t" r="r" b="b"/>
            <a:pathLst>
              <a:path w="250189" h="241300">
                <a:moveTo>
                  <a:pt x="0" y="240791"/>
                </a:moveTo>
                <a:lnTo>
                  <a:pt x="249936" y="240791"/>
                </a:lnTo>
                <a:lnTo>
                  <a:pt x="249936" y="0"/>
                </a:lnTo>
                <a:lnTo>
                  <a:pt x="0" y="0"/>
                </a:lnTo>
                <a:lnTo>
                  <a:pt x="0" y="2407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05455" y="2852927"/>
            <a:ext cx="448056" cy="406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33793" y="3326129"/>
            <a:ext cx="250190" cy="239395"/>
          </a:xfrm>
          <a:custGeom>
            <a:avLst/>
            <a:gdLst/>
            <a:ahLst/>
            <a:cxnLst/>
            <a:rect l="l" t="t" r="r" b="b"/>
            <a:pathLst>
              <a:path w="250190" h="239395">
                <a:moveTo>
                  <a:pt x="0" y="239267"/>
                </a:moveTo>
                <a:lnTo>
                  <a:pt x="249935" y="239267"/>
                </a:lnTo>
                <a:lnTo>
                  <a:pt x="249935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93" y="3326129"/>
            <a:ext cx="250190" cy="239395"/>
          </a:xfrm>
          <a:custGeom>
            <a:avLst/>
            <a:gdLst/>
            <a:ahLst/>
            <a:cxnLst/>
            <a:rect l="l" t="t" r="r" b="b"/>
            <a:pathLst>
              <a:path w="250190" h="239395">
                <a:moveTo>
                  <a:pt x="0" y="239267"/>
                </a:moveTo>
                <a:lnTo>
                  <a:pt x="249935" y="239267"/>
                </a:lnTo>
                <a:lnTo>
                  <a:pt x="249935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18731" y="3259835"/>
            <a:ext cx="446531" cy="405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6629196"/>
            <a:ext cx="24955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6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800" b="1" spc="10" dirty="0">
                <a:solidFill>
                  <a:srgbClr val="296D81"/>
                </a:solidFill>
                <a:latin typeface="Segoe UI Symbol"/>
                <a:cs typeface="Segoe UI Symbol"/>
              </a:rPr>
              <a:t>16</a:t>
            </a:r>
            <a:endParaRPr sz="800">
              <a:latin typeface="Segoe UI Symbol"/>
              <a:cs typeface="Segoe UI Symbo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43561" y="143551"/>
            <a:ext cx="1628309" cy="699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76" y="1491996"/>
            <a:ext cx="1004569" cy="1003300"/>
          </a:xfrm>
          <a:custGeom>
            <a:avLst/>
            <a:gdLst/>
            <a:ahLst/>
            <a:cxnLst/>
            <a:rect l="l" t="t" r="r" b="b"/>
            <a:pathLst>
              <a:path w="1004569" h="1003300">
                <a:moveTo>
                  <a:pt x="502158" y="0"/>
                </a:moveTo>
                <a:lnTo>
                  <a:pt x="453797" y="2295"/>
                </a:lnTo>
                <a:lnTo>
                  <a:pt x="406737" y="9042"/>
                </a:lnTo>
                <a:lnTo>
                  <a:pt x="361188" y="20030"/>
                </a:lnTo>
                <a:lnTo>
                  <a:pt x="317360" y="35049"/>
                </a:lnTo>
                <a:lnTo>
                  <a:pt x="275464" y="53889"/>
                </a:lnTo>
                <a:lnTo>
                  <a:pt x="235710" y="76338"/>
                </a:lnTo>
                <a:lnTo>
                  <a:pt x="198309" y="102187"/>
                </a:lnTo>
                <a:lnTo>
                  <a:pt x="163472" y="131225"/>
                </a:lnTo>
                <a:lnTo>
                  <a:pt x="131408" y="163243"/>
                </a:lnTo>
                <a:lnTo>
                  <a:pt x="102328" y="198030"/>
                </a:lnTo>
                <a:lnTo>
                  <a:pt x="76442" y="235375"/>
                </a:lnTo>
                <a:lnTo>
                  <a:pt x="53961" y="275068"/>
                </a:lnTo>
                <a:lnTo>
                  <a:pt x="35096" y="316899"/>
                </a:lnTo>
                <a:lnTo>
                  <a:pt x="20057" y="360657"/>
                </a:lnTo>
                <a:lnTo>
                  <a:pt x="9054" y="406133"/>
                </a:lnTo>
                <a:lnTo>
                  <a:pt x="2298" y="453116"/>
                </a:lnTo>
                <a:lnTo>
                  <a:pt x="0" y="501395"/>
                </a:lnTo>
                <a:lnTo>
                  <a:pt x="2298" y="549675"/>
                </a:lnTo>
                <a:lnTo>
                  <a:pt x="9054" y="596658"/>
                </a:lnTo>
                <a:lnTo>
                  <a:pt x="20057" y="642134"/>
                </a:lnTo>
                <a:lnTo>
                  <a:pt x="35096" y="685892"/>
                </a:lnTo>
                <a:lnTo>
                  <a:pt x="53961" y="727723"/>
                </a:lnTo>
                <a:lnTo>
                  <a:pt x="76442" y="767416"/>
                </a:lnTo>
                <a:lnTo>
                  <a:pt x="102328" y="804761"/>
                </a:lnTo>
                <a:lnTo>
                  <a:pt x="131408" y="839548"/>
                </a:lnTo>
                <a:lnTo>
                  <a:pt x="163472" y="871566"/>
                </a:lnTo>
                <a:lnTo>
                  <a:pt x="198309" y="900604"/>
                </a:lnTo>
                <a:lnTo>
                  <a:pt x="235710" y="926453"/>
                </a:lnTo>
                <a:lnTo>
                  <a:pt x="275464" y="948902"/>
                </a:lnTo>
                <a:lnTo>
                  <a:pt x="317360" y="967742"/>
                </a:lnTo>
                <a:lnTo>
                  <a:pt x="361188" y="982761"/>
                </a:lnTo>
                <a:lnTo>
                  <a:pt x="406737" y="993749"/>
                </a:lnTo>
                <a:lnTo>
                  <a:pt x="453797" y="1000496"/>
                </a:lnTo>
                <a:lnTo>
                  <a:pt x="502158" y="1002791"/>
                </a:lnTo>
                <a:lnTo>
                  <a:pt x="550518" y="1000496"/>
                </a:lnTo>
                <a:lnTo>
                  <a:pt x="597578" y="993749"/>
                </a:lnTo>
                <a:lnTo>
                  <a:pt x="643127" y="982761"/>
                </a:lnTo>
                <a:lnTo>
                  <a:pt x="686955" y="967742"/>
                </a:lnTo>
                <a:lnTo>
                  <a:pt x="728851" y="948902"/>
                </a:lnTo>
                <a:lnTo>
                  <a:pt x="768605" y="926453"/>
                </a:lnTo>
                <a:lnTo>
                  <a:pt x="806006" y="900604"/>
                </a:lnTo>
                <a:lnTo>
                  <a:pt x="840843" y="871566"/>
                </a:lnTo>
                <a:lnTo>
                  <a:pt x="872907" y="839548"/>
                </a:lnTo>
                <a:lnTo>
                  <a:pt x="901987" y="804761"/>
                </a:lnTo>
                <a:lnTo>
                  <a:pt x="927873" y="767416"/>
                </a:lnTo>
                <a:lnTo>
                  <a:pt x="950354" y="727723"/>
                </a:lnTo>
                <a:lnTo>
                  <a:pt x="969219" y="685892"/>
                </a:lnTo>
                <a:lnTo>
                  <a:pt x="984258" y="642134"/>
                </a:lnTo>
                <a:lnTo>
                  <a:pt x="995261" y="596658"/>
                </a:lnTo>
                <a:lnTo>
                  <a:pt x="1002017" y="549675"/>
                </a:lnTo>
                <a:lnTo>
                  <a:pt x="1004316" y="501395"/>
                </a:lnTo>
                <a:lnTo>
                  <a:pt x="1002017" y="453116"/>
                </a:lnTo>
                <a:lnTo>
                  <a:pt x="995261" y="406133"/>
                </a:lnTo>
                <a:lnTo>
                  <a:pt x="984258" y="360657"/>
                </a:lnTo>
                <a:lnTo>
                  <a:pt x="969219" y="316899"/>
                </a:lnTo>
                <a:lnTo>
                  <a:pt x="950354" y="275068"/>
                </a:lnTo>
                <a:lnTo>
                  <a:pt x="927873" y="235375"/>
                </a:lnTo>
                <a:lnTo>
                  <a:pt x="901987" y="198030"/>
                </a:lnTo>
                <a:lnTo>
                  <a:pt x="872907" y="163243"/>
                </a:lnTo>
                <a:lnTo>
                  <a:pt x="840843" y="131225"/>
                </a:lnTo>
                <a:lnTo>
                  <a:pt x="806006" y="102187"/>
                </a:lnTo>
                <a:lnTo>
                  <a:pt x="768605" y="76338"/>
                </a:lnTo>
                <a:lnTo>
                  <a:pt x="728851" y="53889"/>
                </a:lnTo>
                <a:lnTo>
                  <a:pt x="686955" y="35049"/>
                </a:lnTo>
                <a:lnTo>
                  <a:pt x="643127" y="20030"/>
                </a:lnTo>
                <a:lnTo>
                  <a:pt x="597578" y="9042"/>
                </a:lnTo>
                <a:lnTo>
                  <a:pt x="550518" y="2295"/>
                </a:lnTo>
                <a:lnTo>
                  <a:pt x="502158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2943" y="1882266"/>
            <a:ext cx="408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M</a:t>
            </a:r>
            <a:r>
              <a:rPr sz="1200" b="1" dirty="0">
                <a:solidFill>
                  <a:srgbClr val="FFFFFF"/>
                </a:solidFill>
                <a:latin typeface="Segoe UI Symbol"/>
                <a:cs typeface="Segoe UI Symbol"/>
              </a:rPr>
              <a:t>D</a:t>
            </a:r>
            <a:r>
              <a:rPr sz="1200" b="1" spc="10" dirty="0">
                <a:solidFill>
                  <a:srgbClr val="FFFFFF"/>
                </a:solidFill>
                <a:latin typeface="Segoe UI Symbol"/>
                <a:cs typeface="Segoe UI Symbol"/>
              </a:rPr>
              <a:t>I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C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9724" y="1491996"/>
            <a:ext cx="1004569" cy="1003300"/>
          </a:xfrm>
          <a:custGeom>
            <a:avLst/>
            <a:gdLst/>
            <a:ahLst/>
            <a:cxnLst/>
            <a:rect l="l" t="t" r="r" b="b"/>
            <a:pathLst>
              <a:path w="1004569" h="1003300">
                <a:moveTo>
                  <a:pt x="502157" y="0"/>
                </a:moveTo>
                <a:lnTo>
                  <a:pt x="453797" y="2295"/>
                </a:lnTo>
                <a:lnTo>
                  <a:pt x="406737" y="9042"/>
                </a:lnTo>
                <a:lnTo>
                  <a:pt x="361188" y="20030"/>
                </a:lnTo>
                <a:lnTo>
                  <a:pt x="317360" y="35049"/>
                </a:lnTo>
                <a:lnTo>
                  <a:pt x="275464" y="53889"/>
                </a:lnTo>
                <a:lnTo>
                  <a:pt x="235710" y="76338"/>
                </a:lnTo>
                <a:lnTo>
                  <a:pt x="198309" y="102187"/>
                </a:lnTo>
                <a:lnTo>
                  <a:pt x="163472" y="131225"/>
                </a:lnTo>
                <a:lnTo>
                  <a:pt x="131408" y="163243"/>
                </a:lnTo>
                <a:lnTo>
                  <a:pt x="102328" y="198030"/>
                </a:lnTo>
                <a:lnTo>
                  <a:pt x="76442" y="235375"/>
                </a:lnTo>
                <a:lnTo>
                  <a:pt x="53961" y="275068"/>
                </a:lnTo>
                <a:lnTo>
                  <a:pt x="35096" y="316899"/>
                </a:lnTo>
                <a:lnTo>
                  <a:pt x="20057" y="360657"/>
                </a:lnTo>
                <a:lnTo>
                  <a:pt x="9054" y="406133"/>
                </a:lnTo>
                <a:lnTo>
                  <a:pt x="2298" y="453116"/>
                </a:lnTo>
                <a:lnTo>
                  <a:pt x="0" y="501395"/>
                </a:lnTo>
                <a:lnTo>
                  <a:pt x="2298" y="549675"/>
                </a:lnTo>
                <a:lnTo>
                  <a:pt x="9054" y="596658"/>
                </a:lnTo>
                <a:lnTo>
                  <a:pt x="20057" y="642134"/>
                </a:lnTo>
                <a:lnTo>
                  <a:pt x="35096" y="685892"/>
                </a:lnTo>
                <a:lnTo>
                  <a:pt x="53961" y="727723"/>
                </a:lnTo>
                <a:lnTo>
                  <a:pt x="76442" y="767416"/>
                </a:lnTo>
                <a:lnTo>
                  <a:pt x="102328" y="804761"/>
                </a:lnTo>
                <a:lnTo>
                  <a:pt x="131408" y="839548"/>
                </a:lnTo>
                <a:lnTo>
                  <a:pt x="163472" y="871566"/>
                </a:lnTo>
                <a:lnTo>
                  <a:pt x="198309" y="900604"/>
                </a:lnTo>
                <a:lnTo>
                  <a:pt x="235710" y="926453"/>
                </a:lnTo>
                <a:lnTo>
                  <a:pt x="275464" y="948902"/>
                </a:lnTo>
                <a:lnTo>
                  <a:pt x="317360" y="967742"/>
                </a:lnTo>
                <a:lnTo>
                  <a:pt x="361188" y="982761"/>
                </a:lnTo>
                <a:lnTo>
                  <a:pt x="406737" y="993749"/>
                </a:lnTo>
                <a:lnTo>
                  <a:pt x="453797" y="1000496"/>
                </a:lnTo>
                <a:lnTo>
                  <a:pt x="502157" y="1002791"/>
                </a:lnTo>
                <a:lnTo>
                  <a:pt x="550524" y="1000496"/>
                </a:lnTo>
                <a:lnTo>
                  <a:pt x="597589" y="993749"/>
                </a:lnTo>
                <a:lnTo>
                  <a:pt x="643141" y="982761"/>
                </a:lnTo>
                <a:lnTo>
                  <a:pt x="686971" y="967742"/>
                </a:lnTo>
                <a:lnTo>
                  <a:pt x="728868" y="948902"/>
                </a:lnTo>
                <a:lnTo>
                  <a:pt x="768621" y="926453"/>
                </a:lnTo>
                <a:lnTo>
                  <a:pt x="806022" y="900604"/>
                </a:lnTo>
                <a:lnTo>
                  <a:pt x="840858" y="871566"/>
                </a:lnTo>
                <a:lnTo>
                  <a:pt x="872921" y="839548"/>
                </a:lnTo>
                <a:lnTo>
                  <a:pt x="901999" y="804761"/>
                </a:lnTo>
                <a:lnTo>
                  <a:pt x="927882" y="767416"/>
                </a:lnTo>
                <a:lnTo>
                  <a:pt x="950361" y="727723"/>
                </a:lnTo>
                <a:lnTo>
                  <a:pt x="969223" y="685892"/>
                </a:lnTo>
                <a:lnTo>
                  <a:pt x="984261" y="642134"/>
                </a:lnTo>
                <a:lnTo>
                  <a:pt x="995262" y="596658"/>
                </a:lnTo>
                <a:lnTo>
                  <a:pt x="1002017" y="549675"/>
                </a:lnTo>
                <a:lnTo>
                  <a:pt x="1004315" y="501395"/>
                </a:lnTo>
                <a:lnTo>
                  <a:pt x="1002017" y="453116"/>
                </a:lnTo>
                <a:lnTo>
                  <a:pt x="995262" y="406133"/>
                </a:lnTo>
                <a:lnTo>
                  <a:pt x="984261" y="360657"/>
                </a:lnTo>
                <a:lnTo>
                  <a:pt x="969223" y="316899"/>
                </a:lnTo>
                <a:lnTo>
                  <a:pt x="950361" y="275068"/>
                </a:lnTo>
                <a:lnTo>
                  <a:pt x="927882" y="235375"/>
                </a:lnTo>
                <a:lnTo>
                  <a:pt x="901999" y="198030"/>
                </a:lnTo>
                <a:lnTo>
                  <a:pt x="872921" y="163243"/>
                </a:lnTo>
                <a:lnTo>
                  <a:pt x="840858" y="131225"/>
                </a:lnTo>
                <a:lnTo>
                  <a:pt x="806022" y="102187"/>
                </a:lnTo>
                <a:lnTo>
                  <a:pt x="768621" y="76338"/>
                </a:lnTo>
                <a:lnTo>
                  <a:pt x="728868" y="53889"/>
                </a:lnTo>
                <a:lnTo>
                  <a:pt x="686971" y="35049"/>
                </a:lnTo>
                <a:lnTo>
                  <a:pt x="643141" y="20030"/>
                </a:lnTo>
                <a:lnTo>
                  <a:pt x="597589" y="9042"/>
                </a:lnTo>
                <a:lnTo>
                  <a:pt x="550524" y="2295"/>
                </a:lnTo>
                <a:lnTo>
                  <a:pt x="502157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9807" y="1882266"/>
            <a:ext cx="381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MC</a:t>
            </a:r>
            <a:r>
              <a:rPr sz="1200" b="1" dirty="0">
                <a:solidFill>
                  <a:srgbClr val="FFFFFF"/>
                </a:solidFill>
                <a:latin typeface="Segoe UI Symbol"/>
                <a:cs typeface="Segoe UI Symbol"/>
              </a:rPr>
              <a:t>T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I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42872" y="1491996"/>
            <a:ext cx="1004569" cy="1003300"/>
          </a:xfrm>
          <a:custGeom>
            <a:avLst/>
            <a:gdLst/>
            <a:ahLst/>
            <a:cxnLst/>
            <a:rect l="l" t="t" r="r" b="b"/>
            <a:pathLst>
              <a:path w="1004569" h="1003300">
                <a:moveTo>
                  <a:pt x="502157" y="0"/>
                </a:moveTo>
                <a:lnTo>
                  <a:pt x="453791" y="2295"/>
                </a:lnTo>
                <a:lnTo>
                  <a:pt x="406726" y="9042"/>
                </a:lnTo>
                <a:lnTo>
                  <a:pt x="361174" y="20030"/>
                </a:lnTo>
                <a:lnTo>
                  <a:pt x="317344" y="35049"/>
                </a:lnTo>
                <a:lnTo>
                  <a:pt x="275447" y="53889"/>
                </a:lnTo>
                <a:lnTo>
                  <a:pt x="235694" y="76338"/>
                </a:lnTo>
                <a:lnTo>
                  <a:pt x="198293" y="102187"/>
                </a:lnTo>
                <a:lnTo>
                  <a:pt x="163457" y="131225"/>
                </a:lnTo>
                <a:lnTo>
                  <a:pt x="131394" y="163243"/>
                </a:lnTo>
                <a:lnTo>
                  <a:pt x="102316" y="198030"/>
                </a:lnTo>
                <a:lnTo>
                  <a:pt x="76433" y="235375"/>
                </a:lnTo>
                <a:lnTo>
                  <a:pt x="53954" y="275068"/>
                </a:lnTo>
                <a:lnTo>
                  <a:pt x="35092" y="316899"/>
                </a:lnTo>
                <a:lnTo>
                  <a:pt x="20054" y="360657"/>
                </a:lnTo>
                <a:lnTo>
                  <a:pt x="9053" y="406133"/>
                </a:lnTo>
                <a:lnTo>
                  <a:pt x="2298" y="453116"/>
                </a:lnTo>
                <a:lnTo>
                  <a:pt x="0" y="501395"/>
                </a:lnTo>
                <a:lnTo>
                  <a:pt x="2298" y="549675"/>
                </a:lnTo>
                <a:lnTo>
                  <a:pt x="9053" y="596658"/>
                </a:lnTo>
                <a:lnTo>
                  <a:pt x="20054" y="642134"/>
                </a:lnTo>
                <a:lnTo>
                  <a:pt x="35092" y="685892"/>
                </a:lnTo>
                <a:lnTo>
                  <a:pt x="53954" y="727723"/>
                </a:lnTo>
                <a:lnTo>
                  <a:pt x="76433" y="767416"/>
                </a:lnTo>
                <a:lnTo>
                  <a:pt x="102316" y="804761"/>
                </a:lnTo>
                <a:lnTo>
                  <a:pt x="131394" y="839548"/>
                </a:lnTo>
                <a:lnTo>
                  <a:pt x="163457" y="871566"/>
                </a:lnTo>
                <a:lnTo>
                  <a:pt x="198293" y="900604"/>
                </a:lnTo>
                <a:lnTo>
                  <a:pt x="235694" y="926453"/>
                </a:lnTo>
                <a:lnTo>
                  <a:pt x="275447" y="948902"/>
                </a:lnTo>
                <a:lnTo>
                  <a:pt x="317344" y="967742"/>
                </a:lnTo>
                <a:lnTo>
                  <a:pt x="361174" y="982761"/>
                </a:lnTo>
                <a:lnTo>
                  <a:pt x="406726" y="993749"/>
                </a:lnTo>
                <a:lnTo>
                  <a:pt x="453791" y="1000496"/>
                </a:lnTo>
                <a:lnTo>
                  <a:pt x="502157" y="1002791"/>
                </a:lnTo>
                <a:lnTo>
                  <a:pt x="550524" y="1000496"/>
                </a:lnTo>
                <a:lnTo>
                  <a:pt x="597589" y="993749"/>
                </a:lnTo>
                <a:lnTo>
                  <a:pt x="643141" y="982761"/>
                </a:lnTo>
                <a:lnTo>
                  <a:pt x="686971" y="967742"/>
                </a:lnTo>
                <a:lnTo>
                  <a:pt x="728868" y="948902"/>
                </a:lnTo>
                <a:lnTo>
                  <a:pt x="768621" y="926453"/>
                </a:lnTo>
                <a:lnTo>
                  <a:pt x="806022" y="900604"/>
                </a:lnTo>
                <a:lnTo>
                  <a:pt x="840858" y="871566"/>
                </a:lnTo>
                <a:lnTo>
                  <a:pt x="872921" y="839548"/>
                </a:lnTo>
                <a:lnTo>
                  <a:pt x="901999" y="804761"/>
                </a:lnTo>
                <a:lnTo>
                  <a:pt x="927882" y="767416"/>
                </a:lnTo>
                <a:lnTo>
                  <a:pt x="950361" y="727723"/>
                </a:lnTo>
                <a:lnTo>
                  <a:pt x="969223" y="685892"/>
                </a:lnTo>
                <a:lnTo>
                  <a:pt x="984261" y="642134"/>
                </a:lnTo>
                <a:lnTo>
                  <a:pt x="995262" y="596658"/>
                </a:lnTo>
                <a:lnTo>
                  <a:pt x="1002017" y="549675"/>
                </a:lnTo>
                <a:lnTo>
                  <a:pt x="1004315" y="501395"/>
                </a:lnTo>
                <a:lnTo>
                  <a:pt x="1002017" y="453116"/>
                </a:lnTo>
                <a:lnTo>
                  <a:pt x="995262" y="406133"/>
                </a:lnTo>
                <a:lnTo>
                  <a:pt x="984261" y="360657"/>
                </a:lnTo>
                <a:lnTo>
                  <a:pt x="969223" y="316899"/>
                </a:lnTo>
                <a:lnTo>
                  <a:pt x="950361" y="275068"/>
                </a:lnTo>
                <a:lnTo>
                  <a:pt x="927882" y="235375"/>
                </a:lnTo>
                <a:lnTo>
                  <a:pt x="901999" y="198030"/>
                </a:lnTo>
                <a:lnTo>
                  <a:pt x="872921" y="163243"/>
                </a:lnTo>
                <a:lnTo>
                  <a:pt x="840858" y="131225"/>
                </a:lnTo>
                <a:lnTo>
                  <a:pt x="806022" y="102187"/>
                </a:lnTo>
                <a:lnTo>
                  <a:pt x="768621" y="76338"/>
                </a:lnTo>
                <a:lnTo>
                  <a:pt x="728868" y="53889"/>
                </a:lnTo>
                <a:lnTo>
                  <a:pt x="686971" y="35049"/>
                </a:lnTo>
                <a:lnTo>
                  <a:pt x="643141" y="20030"/>
                </a:lnTo>
                <a:lnTo>
                  <a:pt x="597589" y="9042"/>
                </a:lnTo>
                <a:lnTo>
                  <a:pt x="550524" y="2295"/>
                </a:lnTo>
                <a:lnTo>
                  <a:pt x="502157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5657" y="1882266"/>
            <a:ext cx="617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M</a:t>
            </a:r>
            <a:r>
              <a:rPr sz="1200" b="1" dirty="0">
                <a:solidFill>
                  <a:srgbClr val="FFFFFF"/>
                </a:solidFill>
                <a:latin typeface="Segoe UI Symbol"/>
                <a:cs typeface="Segoe UI Symbol"/>
              </a:rPr>
              <a:t>i</a:t>
            </a:r>
            <a:r>
              <a:rPr sz="1200" b="1" spc="10" dirty="0">
                <a:solidFill>
                  <a:srgbClr val="FFFFFF"/>
                </a:solidFill>
                <a:latin typeface="Segoe UI Symbol"/>
                <a:cs typeface="Segoe UI Symbol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ic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om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6020" y="1491996"/>
            <a:ext cx="1003300" cy="1003300"/>
          </a:xfrm>
          <a:custGeom>
            <a:avLst/>
            <a:gdLst/>
            <a:ahLst/>
            <a:cxnLst/>
            <a:rect l="l" t="t" r="r" b="b"/>
            <a:pathLst>
              <a:path w="1003300" h="1003300">
                <a:moveTo>
                  <a:pt x="501396" y="0"/>
                </a:moveTo>
                <a:lnTo>
                  <a:pt x="453116" y="2295"/>
                </a:lnTo>
                <a:lnTo>
                  <a:pt x="406133" y="9042"/>
                </a:lnTo>
                <a:lnTo>
                  <a:pt x="360657" y="20030"/>
                </a:lnTo>
                <a:lnTo>
                  <a:pt x="316899" y="35049"/>
                </a:lnTo>
                <a:lnTo>
                  <a:pt x="275068" y="53889"/>
                </a:lnTo>
                <a:lnTo>
                  <a:pt x="235375" y="76338"/>
                </a:lnTo>
                <a:lnTo>
                  <a:pt x="198030" y="102187"/>
                </a:lnTo>
                <a:lnTo>
                  <a:pt x="163243" y="131225"/>
                </a:lnTo>
                <a:lnTo>
                  <a:pt x="131225" y="163243"/>
                </a:lnTo>
                <a:lnTo>
                  <a:pt x="102187" y="198030"/>
                </a:lnTo>
                <a:lnTo>
                  <a:pt x="76338" y="235375"/>
                </a:lnTo>
                <a:lnTo>
                  <a:pt x="53889" y="275068"/>
                </a:lnTo>
                <a:lnTo>
                  <a:pt x="35049" y="316899"/>
                </a:lnTo>
                <a:lnTo>
                  <a:pt x="20030" y="360657"/>
                </a:lnTo>
                <a:lnTo>
                  <a:pt x="9042" y="406133"/>
                </a:lnTo>
                <a:lnTo>
                  <a:pt x="2295" y="453116"/>
                </a:lnTo>
                <a:lnTo>
                  <a:pt x="0" y="501395"/>
                </a:lnTo>
                <a:lnTo>
                  <a:pt x="2295" y="549675"/>
                </a:lnTo>
                <a:lnTo>
                  <a:pt x="9042" y="596658"/>
                </a:lnTo>
                <a:lnTo>
                  <a:pt x="20030" y="642134"/>
                </a:lnTo>
                <a:lnTo>
                  <a:pt x="35049" y="685892"/>
                </a:lnTo>
                <a:lnTo>
                  <a:pt x="53889" y="727723"/>
                </a:lnTo>
                <a:lnTo>
                  <a:pt x="76338" y="767416"/>
                </a:lnTo>
                <a:lnTo>
                  <a:pt x="102187" y="804761"/>
                </a:lnTo>
                <a:lnTo>
                  <a:pt x="131225" y="839548"/>
                </a:lnTo>
                <a:lnTo>
                  <a:pt x="163243" y="871566"/>
                </a:lnTo>
                <a:lnTo>
                  <a:pt x="198030" y="900604"/>
                </a:lnTo>
                <a:lnTo>
                  <a:pt x="235375" y="926453"/>
                </a:lnTo>
                <a:lnTo>
                  <a:pt x="275068" y="948902"/>
                </a:lnTo>
                <a:lnTo>
                  <a:pt x="316899" y="967742"/>
                </a:lnTo>
                <a:lnTo>
                  <a:pt x="360657" y="982761"/>
                </a:lnTo>
                <a:lnTo>
                  <a:pt x="406133" y="993749"/>
                </a:lnTo>
                <a:lnTo>
                  <a:pt x="453116" y="1000496"/>
                </a:lnTo>
                <a:lnTo>
                  <a:pt x="501396" y="1002791"/>
                </a:lnTo>
                <a:lnTo>
                  <a:pt x="549675" y="1000496"/>
                </a:lnTo>
                <a:lnTo>
                  <a:pt x="596658" y="993749"/>
                </a:lnTo>
                <a:lnTo>
                  <a:pt x="642134" y="982761"/>
                </a:lnTo>
                <a:lnTo>
                  <a:pt x="685892" y="967742"/>
                </a:lnTo>
                <a:lnTo>
                  <a:pt x="727723" y="948902"/>
                </a:lnTo>
                <a:lnTo>
                  <a:pt x="767416" y="926453"/>
                </a:lnTo>
                <a:lnTo>
                  <a:pt x="804761" y="900604"/>
                </a:lnTo>
                <a:lnTo>
                  <a:pt x="839548" y="871566"/>
                </a:lnTo>
                <a:lnTo>
                  <a:pt x="871566" y="839548"/>
                </a:lnTo>
                <a:lnTo>
                  <a:pt x="900604" y="804761"/>
                </a:lnTo>
                <a:lnTo>
                  <a:pt x="926453" y="767416"/>
                </a:lnTo>
                <a:lnTo>
                  <a:pt x="948902" y="727723"/>
                </a:lnTo>
                <a:lnTo>
                  <a:pt x="967742" y="685892"/>
                </a:lnTo>
                <a:lnTo>
                  <a:pt x="982761" y="642134"/>
                </a:lnTo>
                <a:lnTo>
                  <a:pt x="993749" y="596658"/>
                </a:lnTo>
                <a:lnTo>
                  <a:pt x="1000496" y="549675"/>
                </a:lnTo>
                <a:lnTo>
                  <a:pt x="1002792" y="501395"/>
                </a:lnTo>
                <a:lnTo>
                  <a:pt x="1000496" y="453116"/>
                </a:lnTo>
                <a:lnTo>
                  <a:pt x="993749" y="406133"/>
                </a:lnTo>
                <a:lnTo>
                  <a:pt x="982761" y="360657"/>
                </a:lnTo>
                <a:lnTo>
                  <a:pt x="967742" y="316899"/>
                </a:lnTo>
                <a:lnTo>
                  <a:pt x="948902" y="275068"/>
                </a:lnTo>
                <a:lnTo>
                  <a:pt x="926453" y="235375"/>
                </a:lnTo>
                <a:lnTo>
                  <a:pt x="900604" y="198030"/>
                </a:lnTo>
                <a:lnTo>
                  <a:pt x="871566" y="163243"/>
                </a:lnTo>
                <a:lnTo>
                  <a:pt x="839548" y="131225"/>
                </a:lnTo>
                <a:lnTo>
                  <a:pt x="804761" y="102187"/>
                </a:lnTo>
                <a:lnTo>
                  <a:pt x="767416" y="76338"/>
                </a:lnTo>
                <a:lnTo>
                  <a:pt x="727723" y="53889"/>
                </a:lnTo>
                <a:lnTo>
                  <a:pt x="685892" y="35049"/>
                </a:lnTo>
                <a:lnTo>
                  <a:pt x="642134" y="20030"/>
                </a:lnTo>
                <a:lnTo>
                  <a:pt x="596658" y="9042"/>
                </a:lnTo>
                <a:lnTo>
                  <a:pt x="549675" y="2295"/>
                </a:lnTo>
                <a:lnTo>
                  <a:pt x="501396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28722" y="1882266"/>
            <a:ext cx="436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M</a:t>
            </a:r>
            <a:r>
              <a:rPr sz="1200" b="1" spc="10" dirty="0">
                <a:solidFill>
                  <a:srgbClr val="FFFFFF"/>
                </a:solidFill>
                <a:latin typeface="Segoe UI Symbol"/>
                <a:cs typeface="Segoe UI Symbol"/>
              </a:rPr>
              <a:t>A</a:t>
            </a:r>
            <a:r>
              <a:rPr sz="1200" b="1" spc="-105" dirty="0">
                <a:solidFill>
                  <a:srgbClr val="FFFFFF"/>
                </a:solidFill>
                <a:latin typeface="Segoe UI Symbol"/>
                <a:cs typeface="Segoe UI Symbol"/>
              </a:rPr>
              <a:t>P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A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49167" y="1491996"/>
            <a:ext cx="1003300" cy="1003300"/>
          </a:xfrm>
          <a:custGeom>
            <a:avLst/>
            <a:gdLst/>
            <a:ahLst/>
            <a:cxnLst/>
            <a:rect l="l" t="t" r="r" b="b"/>
            <a:pathLst>
              <a:path w="1003300" h="1003300">
                <a:moveTo>
                  <a:pt x="501395" y="0"/>
                </a:moveTo>
                <a:lnTo>
                  <a:pt x="453116" y="2295"/>
                </a:lnTo>
                <a:lnTo>
                  <a:pt x="406133" y="9042"/>
                </a:lnTo>
                <a:lnTo>
                  <a:pt x="360657" y="20030"/>
                </a:lnTo>
                <a:lnTo>
                  <a:pt x="316899" y="35049"/>
                </a:lnTo>
                <a:lnTo>
                  <a:pt x="275068" y="53889"/>
                </a:lnTo>
                <a:lnTo>
                  <a:pt x="235375" y="76338"/>
                </a:lnTo>
                <a:lnTo>
                  <a:pt x="198030" y="102187"/>
                </a:lnTo>
                <a:lnTo>
                  <a:pt x="163243" y="131225"/>
                </a:lnTo>
                <a:lnTo>
                  <a:pt x="131225" y="163243"/>
                </a:lnTo>
                <a:lnTo>
                  <a:pt x="102187" y="198030"/>
                </a:lnTo>
                <a:lnTo>
                  <a:pt x="76338" y="235375"/>
                </a:lnTo>
                <a:lnTo>
                  <a:pt x="53889" y="275068"/>
                </a:lnTo>
                <a:lnTo>
                  <a:pt x="35049" y="316899"/>
                </a:lnTo>
                <a:lnTo>
                  <a:pt x="20030" y="360657"/>
                </a:lnTo>
                <a:lnTo>
                  <a:pt x="9042" y="406133"/>
                </a:lnTo>
                <a:lnTo>
                  <a:pt x="2295" y="453116"/>
                </a:lnTo>
                <a:lnTo>
                  <a:pt x="0" y="501395"/>
                </a:lnTo>
                <a:lnTo>
                  <a:pt x="2295" y="549675"/>
                </a:lnTo>
                <a:lnTo>
                  <a:pt x="9042" y="596658"/>
                </a:lnTo>
                <a:lnTo>
                  <a:pt x="20030" y="642134"/>
                </a:lnTo>
                <a:lnTo>
                  <a:pt x="35049" y="685892"/>
                </a:lnTo>
                <a:lnTo>
                  <a:pt x="53889" y="727723"/>
                </a:lnTo>
                <a:lnTo>
                  <a:pt x="76338" y="767416"/>
                </a:lnTo>
                <a:lnTo>
                  <a:pt x="102187" y="804761"/>
                </a:lnTo>
                <a:lnTo>
                  <a:pt x="131225" y="839548"/>
                </a:lnTo>
                <a:lnTo>
                  <a:pt x="163243" y="871566"/>
                </a:lnTo>
                <a:lnTo>
                  <a:pt x="198030" y="900604"/>
                </a:lnTo>
                <a:lnTo>
                  <a:pt x="235375" y="926453"/>
                </a:lnTo>
                <a:lnTo>
                  <a:pt x="275068" y="948902"/>
                </a:lnTo>
                <a:lnTo>
                  <a:pt x="316899" y="967742"/>
                </a:lnTo>
                <a:lnTo>
                  <a:pt x="360657" y="982761"/>
                </a:lnTo>
                <a:lnTo>
                  <a:pt x="406133" y="993749"/>
                </a:lnTo>
                <a:lnTo>
                  <a:pt x="453116" y="1000496"/>
                </a:lnTo>
                <a:lnTo>
                  <a:pt x="501395" y="1002791"/>
                </a:lnTo>
                <a:lnTo>
                  <a:pt x="549675" y="1000496"/>
                </a:lnTo>
                <a:lnTo>
                  <a:pt x="596658" y="993749"/>
                </a:lnTo>
                <a:lnTo>
                  <a:pt x="642134" y="982761"/>
                </a:lnTo>
                <a:lnTo>
                  <a:pt x="685892" y="967742"/>
                </a:lnTo>
                <a:lnTo>
                  <a:pt x="727723" y="948902"/>
                </a:lnTo>
                <a:lnTo>
                  <a:pt x="767416" y="926453"/>
                </a:lnTo>
                <a:lnTo>
                  <a:pt x="804761" y="900604"/>
                </a:lnTo>
                <a:lnTo>
                  <a:pt x="839548" y="871566"/>
                </a:lnTo>
                <a:lnTo>
                  <a:pt x="871566" y="839548"/>
                </a:lnTo>
                <a:lnTo>
                  <a:pt x="900604" y="804761"/>
                </a:lnTo>
                <a:lnTo>
                  <a:pt x="926453" y="767416"/>
                </a:lnTo>
                <a:lnTo>
                  <a:pt x="948902" y="727723"/>
                </a:lnTo>
                <a:lnTo>
                  <a:pt x="967742" y="685892"/>
                </a:lnTo>
                <a:lnTo>
                  <a:pt x="982761" y="642134"/>
                </a:lnTo>
                <a:lnTo>
                  <a:pt x="993749" y="596658"/>
                </a:lnTo>
                <a:lnTo>
                  <a:pt x="1000496" y="549675"/>
                </a:lnTo>
                <a:lnTo>
                  <a:pt x="1002792" y="501395"/>
                </a:lnTo>
                <a:lnTo>
                  <a:pt x="1000496" y="453116"/>
                </a:lnTo>
                <a:lnTo>
                  <a:pt x="993749" y="406133"/>
                </a:lnTo>
                <a:lnTo>
                  <a:pt x="982761" y="360657"/>
                </a:lnTo>
                <a:lnTo>
                  <a:pt x="967742" y="316899"/>
                </a:lnTo>
                <a:lnTo>
                  <a:pt x="948902" y="275068"/>
                </a:lnTo>
                <a:lnTo>
                  <a:pt x="926453" y="235375"/>
                </a:lnTo>
                <a:lnTo>
                  <a:pt x="900604" y="198030"/>
                </a:lnTo>
                <a:lnTo>
                  <a:pt x="871566" y="163243"/>
                </a:lnTo>
                <a:lnTo>
                  <a:pt x="839548" y="131225"/>
                </a:lnTo>
                <a:lnTo>
                  <a:pt x="804761" y="102187"/>
                </a:lnTo>
                <a:lnTo>
                  <a:pt x="767416" y="76338"/>
                </a:lnTo>
                <a:lnTo>
                  <a:pt x="727723" y="53889"/>
                </a:lnTo>
                <a:lnTo>
                  <a:pt x="685892" y="35049"/>
                </a:lnTo>
                <a:lnTo>
                  <a:pt x="642134" y="20030"/>
                </a:lnTo>
                <a:lnTo>
                  <a:pt x="596658" y="9042"/>
                </a:lnTo>
                <a:lnTo>
                  <a:pt x="549675" y="2295"/>
                </a:lnTo>
                <a:lnTo>
                  <a:pt x="501395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52315" y="1491996"/>
            <a:ext cx="1003300" cy="1003300"/>
          </a:xfrm>
          <a:custGeom>
            <a:avLst/>
            <a:gdLst/>
            <a:ahLst/>
            <a:cxnLst/>
            <a:rect l="l" t="t" r="r" b="b"/>
            <a:pathLst>
              <a:path w="1003300" h="1003300">
                <a:moveTo>
                  <a:pt x="501396" y="0"/>
                </a:moveTo>
                <a:lnTo>
                  <a:pt x="453116" y="2295"/>
                </a:lnTo>
                <a:lnTo>
                  <a:pt x="406133" y="9042"/>
                </a:lnTo>
                <a:lnTo>
                  <a:pt x="360657" y="20030"/>
                </a:lnTo>
                <a:lnTo>
                  <a:pt x="316899" y="35049"/>
                </a:lnTo>
                <a:lnTo>
                  <a:pt x="275068" y="53889"/>
                </a:lnTo>
                <a:lnTo>
                  <a:pt x="235375" y="76338"/>
                </a:lnTo>
                <a:lnTo>
                  <a:pt x="198030" y="102187"/>
                </a:lnTo>
                <a:lnTo>
                  <a:pt x="163243" y="131225"/>
                </a:lnTo>
                <a:lnTo>
                  <a:pt x="131225" y="163243"/>
                </a:lnTo>
                <a:lnTo>
                  <a:pt x="102187" y="198030"/>
                </a:lnTo>
                <a:lnTo>
                  <a:pt x="76338" y="235375"/>
                </a:lnTo>
                <a:lnTo>
                  <a:pt x="53889" y="275068"/>
                </a:lnTo>
                <a:lnTo>
                  <a:pt x="35049" y="316899"/>
                </a:lnTo>
                <a:lnTo>
                  <a:pt x="20030" y="360657"/>
                </a:lnTo>
                <a:lnTo>
                  <a:pt x="9042" y="406133"/>
                </a:lnTo>
                <a:lnTo>
                  <a:pt x="2295" y="453116"/>
                </a:lnTo>
                <a:lnTo>
                  <a:pt x="0" y="501395"/>
                </a:lnTo>
                <a:lnTo>
                  <a:pt x="2295" y="549675"/>
                </a:lnTo>
                <a:lnTo>
                  <a:pt x="9042" y="596658"/>
                </a:lnTo>
                <a:lnTo>
                  <a:pt x="20030" y="642134"/>
                </a:lnTo>
                <a:lnTo>
                  <a:pt x="35049" y="685892"/>
                </a:lnTo>
                <a:lnTo>
                  <a:pt x="53889" y="727723"/>
                </a:lnTo>
                <a:lnTo>
                  <a:pt x="76338" y="767416"/>
                </a:lnTo>
                <a:lnTo>
                  <a:pt x="102187" y="804761"/>
                </a:lnTo>
                <a:lnTo>
                  <a:pt x="131225" y="839548"/>
                </a:lnTo>
                <a:lnTo>
                  <a:pt x="163243" y="871566"/>
                </a:lnTo>
                <a:lnTo>
                  <a:pt x="198030" y="900604"/>
                </a:lnTo>
                <a:lnTo>
                  <a:pt x="235375" y="926453"/>
                </a:lnTo>
                <a:lnTo>
                  <a:pt x="275068" y="948902"/>
                </a:lnTo>
                <a:lnTo>
                  <a:pt x="316899" y="967742"/>
                </a:lnTo>
                <a:lnTo>
                  <a:pt x="360657" y="982761"/>
                </a:lnTo>
                <a:lnTo>
                  <a:pt x="406133" y="993749"/>
                </a:lnTo>
                <a:lnTo>
                  <a:pt x="453116" y="1000496"/>
                </a:lnTo>
                <a:lnTo>
                  <a:pt x="501396" y="1002791"/>
                </a:lnTo>
                <a:lnTo>
                  <a:pt x="549675" y="1000496"/>
                </a:lnTo>
                <a:lnTo>
                  <a:pt x="596658" y="993749"/>
                </a:lnTo>
                <a:lnTo>
                  <a:pt x="642134" y="982761"/>
                </a:lnTo>
                <a:lnTo>
                  <a:pt x="685892" y="967742"/>
                </a:lnTo>
                <a:lnTo>
                  <a:pt x="727723" y="948902"/>
                </a:lnTo>
                <a:lnTo>
                  <a:pt x="767416" y="926453"/>
                </a:lnTo>
                <a:lnTo>
                  <a:pt x="804761" y="900604"/>
                </a:lnTo>
                <a:lnTo>
                  <a:pt x="839548" y="871566"/>
                </a:lnTo>
                <a:lnTo>
                  <a:pt x="871566" y="839548"/>
                </a:lnTo>
                <a:lnTo>
                  <a:pt x="900604" y="804761"/>
                </a:lnTo>
                <a:lnTo>
                  <a:pt x="926453" y="767416"/>
                </a:lnTo>
                <a:lnTo>
                  <a:pt x="948902" y="727723"/>
                </a:lnTo>
                <a:lnTo>
                  <a:pt x="967742" y="685892"/>
                </a:lnTo>
                <a:lnTo>
                  <a:pt x="982761" y="642134"/>
                </a:lnTo>
                <a:lnTo>
                  <a:pt x="993749" y="596658"/>
                </a:lnTo>
                <a:lnTo>
                  <a:pt x="1000496" y="549675"/>
                </a:lnTo>
                <a:lnTo>
                  <a:pt x="1002792" y="501395"/>
                </a:lnTo>
                <a:lnTo>
                  <a:pt x="1000496" y="453116"/>
                </a:lnTo>
                <a:lnTo>
                  <a:pt x="993749" y="406133"/>
                </a:lnTo>
                <a:lnTo>
                  <a:pt x="982761" y="360657"/>
                </a:lnTo>
                <a:lnTo>
                  <a:pt x="967742" y="316899"/>
                </a:lnTo>
                <a:lnTo>
                  <a:pt x="948902" y="275068"/>
                </a:lnTo>
                <a:lnTo>
                  <a:pt x="926453" y="235375"/>
                </a:lnTo>
                <a:lnTo>
                  <a:pt x="900604" y="198030"/>
                </a:lnTo>
                <a:lnTo>
                  <a:pt x="871566" y="163243"/>
                </a:lnTo>
                <a:lnTo>
                  <a:pt x="839548" y="131225"/>
                </a:lnTo>
                <a:lnTo>
                  <a:pt x="804761" y="102187"/>
                </a:lnTo>
                <a:lnTo>
                  <a:pt x="767416" y="76338"/>
                </a:lnTo>
                <a:lnTo>
                  <a:pt x="727723" y="53889"/>
                </a:lnTo>
                <a:lnTo>
                  <a:pt x="685892" y="35049"/>
                </a:lnTo>
                <a:lnTo>
                  <a:pt x="642134" y="20030"/>
                </a:lnTo>
                <a:lnTo>
                  <a:pt x="596658" y="9042"/>
                </a:lnTo>
                <a:lnTo>
                  <a:pt x="549675" y="2295"/>
                </a:lnTo>
                <a:lnTo>
                  <a:pt x="501396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69385" y="1882266"/>
            <a:ext cx="1327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4075" algn="l"/>
              </a:tabLst>
            </a:pP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C</a:t>
            </a:r>
            <a:r>
              <a:rPr sz="1200" b="1" dirty="0">
                <a:solidFill>
                  <a:srgbClr val="FFFFFF"/>
                </a:solidFill>
                <a:latin typeface="Segoe UI Symbol"/>
                <a:cs typeface="Segoe UI Symbol"/>
              </a:rPr>
              <a:t>i</a:t>
            </a: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d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ades</a:t>
            </a:r>
            <a:r>
              <a:rPr sz="1200" b="1" dirty="0">
                <a:solidFill>
                  <a:srgbClr val="FFFFFF"/>
                </a:solidFill>
                <a:latin typeface="Segoe UI Symbol"/>
                <a:cs typeface="Segoe UI Symbol"/>
              </a:rPr>
              <a:t>	Defes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a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55464" y="1491996"/>
            <a:ext cx="1003300" cy="1003300"/>
          </a:xfrm>
          <a:custGeom>
            <a:avLst/>
            <a:gdLst/>
            <a:ahLst/>
            <a:cxnLst/>
            <a:rect l="l" t="t" r="r" b="b"/>
            <a:pathLst>
              <a:path w="1003300" h="1003300">
                <a:moveTo>
                  <a:pt x="501396" y="0"/>
                </a:moveTo>
                <a:lnTo>
                  <a:pt x="453116" y="2295"/>
                </a:lnTo>
                <a:lnTo>
                  <a:pt x="406133" y="9042"/>
                </a:lnTo>
                <a:lnTo>
                  <a:pt x="360657" y="20030"/>
                </a:lnTo>
                <a:lnTo>
                  <a:pt x="316899" y="35049"/>
                </a:lnTo>
                <a:lnTo>
                  <a:pt x="275068" y="53889"/>
                </a:lnTo>
                <a:lnTo>
                  <a:pt x="235375" y="76338"/>
                </a:lnTo>
                <a:lnTo>
                  <a:pt x="198030" y="102187"/>
                </a:lnTo>
                <a:lnTo>
                  <a:pt x="163243" y="131225"/>
                </a:lnTo>
                <a:lnTo>
                  <a:pt x="131225" y="163243"/>
                </a:lnTo>
                <a:lnTo>
                  <a:pt x="102187" y="198030"/>
                </a:lnTo>
                <a:lnTo>
                  <a:pt x="76338" y="235375"/>
                </a:lnTo>
                <a:lnTo>
                  <a:pt x="53889" y="275068"/>
                </a:lnTo>
                <a:lnTo>
                  <a:pt x="35049" y="316899"/>
                </a:lnTo>
                <a:lnTo>
                  <a:pt x="20030" y="360657"/>
                </a:lnTo>
                <a:lnTo>
                  <a:pt x="9042" y="406133"/>
                </a:lnTo>
                <a:lnTo>
                  <a:pt x="2295" y="453116"/>
                </a:lnTo>
                <a:lnTo>
                  <a:pt x="0" y="501395"/>
                </a:lnTo>
                <a:lnTo>
                  <a:pt x="2295" y="549675"/>
                </a:lnTo>
                <a:lnTo>
                  <a:pt x="9042" y="596658"/>
                </a:lnTo>
                <a:lnTo>
                  <a:pt x="20030" y="642134"/>
                </a:lnTo>
                <a:lnTo>
                  <a:pt x="35049" y="685892"/>
                </a:lnTo>
                <a:lnTo>
                  <a:pt x="53889" y="727723"/>
                </a:lnTo>
                <a:lnTo>
                  <a:pt x="76338" y="767416"/>
                </a:lnTo>
                <a:lnTo>
                  <a:pt x="102187" y="804761"/>
                </a:lnTo>
                <a:lnTo>
                  <a:pt x="131225" y="839548"/>
                </a:lnTo>
                <a:lnTo>
                  <a:pt x="163243" y="871566"/>
                </a:lnTo>
                <a:lnTo>
                  <a:pt x="198030" y="900604"/>
                </a:lnTo>
                <a:lnTo>
                  <a:pt x="235375" y="926453"/>
                </a:lnTo>
                <a:lnTo>
                  <a:pt x="275068" y="948902"/>
                </a:lnTo>
                <a:lnTo>
                  <a:pt x="316899" y="967742"/>
                </a:lnTo>
                <a:lnTo>
                  <a:pt x="360657" y="982761"/>
                </a:lnTo>
                <a:lnTo>
                  <a:pt x="406133" y="993749"/>
                </a:lnTo>
                <a:lnTo>
                  <a:pt x="453116" y="1000496"/>
                </a:lnTo>
                <a:lnTo>
                  <a:pt x="501396" y="1002791"/>
                </a:lnTo>
                <a:lnTo>
                  <a:pt x="549675" y="1000496"/>
                </a:lnTo>
                <a:lnTo>
                  <a:pt x="596658" y="993749"/>
                </a:lnTo>
                <a:lnTo>
                  <a:pt x="642134" y="982761"/>
                </a:lnTo>
                <a:lnTo>
                  <a:pt x="685892" y="967742"/>
                </a:lnTo>
                <a:lnTo>
                  <a:pt x="727723" y="948902"/>
                </a:lnTo>
                <a:lnTo>
                  <a:pt x="767416" y="926453"/>
                </a:lnTo>
                <a:lnTo>
                  <a:pt x="804761" y="900604"/>
                </a:lnTo>
                <a:lnTo>
                  <a:pt x="839548" y="871566"/>
                </a:lnTo>
                <a:lnTo>
                  <a:pt x="871566" y="839548"/>
                </a:lnTo>
                <a:lnTo>
                  <a:pt x="900604" y="804761"/>
                </a:lnTo>
                <a:lnTo>
                  <a:pt x="926453" y="767416"/>
                </a:lnTo>
                <a:lnTo>
                  <a:pt x="948902" y="727723"/>
                </a:lnTo>
                <a:lnTo>
                  <a:pt x="967742" y="685892"/>
                </a:lnTo>
                <a:lnTo>
                  <a:pt x="982761" y="642134"/>
                </a:lnTo>
                <a:lnTo>
                  <a:pt x="993749" y="596658"/>
                </a:lnTo>
                <a:lnTo>
                  <a:pt x="1000496" y="549675"/>
                </a:lnTo>
                <a:lnTo>
                  <a:pt x="1002791" y="501395"/>
                </a:lnTo>
                <a:lnTo>
                  <a:pt x="1000496" y="453116"/>
                </a:lnTo>
                <a:lnTo>
                  <a:pt x="993749" y="406133"/>
                </a:lnTo>
                <a:lnTo>
                  <a:pt x="982761" y="360657"/>
                </a:lnTo>
                <a:lnTo>
                  <a:pt x="967742" y="316899"/>
                </a:lnTo>
                <a:lnTo>
                  <a:pt x="948902" y="275068"/>
                </a:lnTo>
                <a:lnTo>
                  <a:pt x="926453" y="235375"/>
                </a:lnTo>
                <a:lnTo>
                  <a:pt x="900604" y="198030"/>
                </a:lnTo>
                <a:lnTo>
                  <a:pt x="871566" y="163243"/>
                </a:lnTo>
                <a:lnTo>
                  <a:pt x="839548" y="131225"/>
                </a:lnTo>
                <a:lnTo>
                  <a:pt x="804761" y="102187"/>
                </a:lnTo>
                <a:lnTo>
                  <a:pt x="767416" y="76338"/>
                </a:lnTo>
                <a:lnTo>
                  <a:pt x="727723" y="53889"/>
                </a:lnTo>
                <a:lnTo>
                  <a:pt x="685892" y="35049"/>
                </a:lnTo>
                <a:lnTo>
                  <a:pt x="642134" y="20030"/>
                </a:lnTo>
                <a:lnTo>
                  <a:pt x="596658" y="9042"/>
                </a:lnTo>
                <a:lnTo>
                  <a:pt x="549675" y="2295"/>
                </a:lnTo>
                <a:lnTo>
                  <a:pt x="501396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88711" y="1882266"/>
            <a:ext cx="337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M</a:t>
            </a:r>
            <a:r>
              <a:rPr sz="1200" b="1" spc="10" dirty="0">
                <a:solidFill>
                  <a:srgbClr val="FFFFFF"/>
                </a:solidFill>
                <a:latin typeface="Segoe UI Symbol"/>
                <a:cs typeface="Segoe UI Symbol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C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58611" y="1491996"/>
            <a:ext cx="1003300" cy="1003300"/>
          </a:xfrm>
          <a:custGeom>
            <a:avLst/>
            <a:gdLst/>
            <a:ahLst/>
            <a:cxnLst/>
            <a:rect l="l" t="t" r="r" b="b"/>
            <a:pathLst>
              <a:path w="1003300" h="1003300">
                <a:moveTo>
                  <a:pt x="501396" y="0"/>
                </a:moveTo>
                <a:lnTo>
                  <a:pt x="453116" y="2295"/>
                </a:lnTo>
                <a:lnTo>
                  <a:pt x="406133" y="9042"/>
                </a:lnTo>
                <a:lnTo>
                  <a:pt x="360657" y="20030"/>
                </a:lnTo>
                <a:lnTo>
                  <a:pt x="316899" y="35049"/>
                </a:lnTo>
                <a:lnTo>
                  <a:pt x="275068" y="53889"/>
                </a:lnTo>
                <a:lnTo>
                  <a:pt x="235375" y="76338"/>
                </a:lnTo>
                <a:lnTo>
                  <a:pt x="198030" y="102187"/>
                </a:lnTo>
                <a:lnTo>
                  <a:pt x="163243" y="131225"/>
                </a:lnTo>
                <a:lnTo>
                  <a:pt x="131225" y="163243"/>
                </a:lnTo>
                <a:lnTo>
                  <a:pt x="102187" y="198030"/>
                </a:lnTo>
                <a:lnTo>
                  <a:pt x="76338" y="235375"/>
                </a:lnTo>
                <a:lnTo>
                  <a:pt x="53889" y="275068"/>
                </a:lnTo>
                <a:lnTo>
                  <a:pt x="35049" y="316899"/>
                </a:lnTo>
                <a:lnTo>
                  <a:pt x="20030" y="360657"/>
                </a:lnTo>
                <a:lnTo>
                  <a:pt x="9042" y="406133"/>
                </a:lnTo>
                <a:lnTo>
                  <a:pt x="2295" y="453116"/>
                </a:lnTo>
                <a:lnTo>
                  <a:pt x="0" y="501395"/>
                </a:lnTo>
                <a:lnTo>
                  <a:pt x="2295" y="549675"/>
                </a:lnTo>
                <a:lnTo>
                  <a:pt x="9042" y="596658"/>
                </a:lnTo>
                <a:lnTo>
                  <a:pt x="20030" y="642134"/>
                </a:lnTo>
                <a:lnTo>
                  <a:pt x="35049" y="685892"/>
                </a:lnTo>
                <a:lnTo>
                  <a:pt x="53889" y="727723"/>
                </a:lnTo>
                <a:lnTo>
                  <a:pt x="76338" y="767416"/>
                </a:lnTo>
                <a:lnTo>
                  <a:pt x="102187" y="804761"/>
                </a:lnTo>
                <a:lnTo>
                  <a:pt x="131225" y="839548"/>
                </a:lnTo>
                <a:lnTo>
                  <a:pt x="163243" y="871566"/>
                </a:lnTo>
                <a:lnTo>
                  <a:pt x="198030" y="900604"/>
                </a:lnTo>
                <a:lnTo>
                  <a:pt x="235375" y="926453"/>
                </a:lnTo>
                <a:lnTo>
                  <a:pt x="275068" y="948902"/>
                </a:lnTo>
                <a:lnTo>
                  <a:pt x="316899" y="967742"/>
                </a:lnTo>
                <a:lnTo>
                  <a:pt x="360657" y="982761"/>
                </a:lnTo>
                <a:lnTo>
                  <a:pt x="406133" y="993749"/>
                </a:lnTo>
                <a:lnTo>
                  <a:pt x="453116" y="1000496"/>
                </a:lnTo>
                <a:lnTo>
                  <a:pt x="501396" y="1002791"/>
                </a:lnTo>
                <a:lnTo>
                  <a:pt x="549675" y="1000496"/>
                </a:lnTo>
                <a:lnTo>
                  <a:pt x="596658" y="993749"/>
                </a:lnTo>
                <a:lnTo>
                  <a:pt x="642134" y="982761"/>
                </a:lnTo>
                <a:lnTo>
                  <a:pt x="685892" y="967742"/>
                </a:lnTo>
                <a:lnTo>
                  <a:pt x="727723" y="948902"/>
                </a:lnTo>
                <a:lnTo>
                  <a:pt x="767416" y="926453"/>
                </a:lnTo>
                <a:lnTo>
                  <a:pt x="804761" y="900604"/>
                </a:lnTo>
                <a:lnTo>
                  <a:pt x="839548" y="871566"/>
                </a:lnTo>
                <a:lnTo>
                  <a:pt x="871566" y="839548"/>
                </a:lnTo>
                <a:lnTo>
                  <a:pt x="900604" y="804761"/>
                </a:lnTo>
                <a:lnTo>
                  <a:pt x="926453" y="767416"/>
                </a:lnTo>
                <a:lnTo>
                  <a:pt x="948902" y="727723"/>
                </a:lnTo>
                <a:lnTo>
                  <a:pt x="967742" y="685892"/>
                </a:lnTo>
                <a:lnTo>
                  <a:pt x="982761" y="642134"/>
                </a:lnTo>
                <a:lnTo>
                  <a:pt x="993749" y="596658"/>
                </a:lnTo>
                <a:lnTo>
                  <a:pt x="1000496" y="549675"/>
                </a:lnTo>
                <a:lnTo>
                  <a:pt x="1002791" y="501395"/>
                </a:lnTo>
                <a:lnTo>
                  <a:pt x="1000496" y="453116"/>
                </a:lnTo>
                <a:lnTo>
                  <a:pt x="993749" y="406133"/>
                </a:lnTo>
                <a:lnTo>
                  <a:pt x="982761" y="360657"/>
                </a:lnTo>
                <a:lnTo>
                  <a:pt x="967742" y="316899"/>
                </a:lnTo>
                <a:lnTo>
                  <a:pt x="948902" y="275068"/>
                </a:lnTo>
                <a:lnTo>
                  <a:pt x="926453" y="235375"/>
                </a:lnTo>
                <a:lnTo>
                  <a:pt x="900604" y="198030"/>
                </a:lnTo>
                <a:lnTo>
                  <a:pt x="871566" y="163243"/>
                </a:lnTo>
                <a:lnTo>
                  <a:pt x="839548" y="131225"/>
                </a:lnTo>
                <a:lnTo>
                  <a:pt x="804761" y="102187"/>
                </a:lnTo>
                <a:lnTo>
                  <a:pt x="767416" y="76338"/>
                </a:lnTo>
                <a:lnTo>
                  <a:pt x="727723" y="53889"/>
                </a:lnTo>
                <a:lnTo>
                  <a:pt x="685892" y="35049"/>
                </a:lnTo>
                <a:lnTo>
                  <a:pt x="642134" y="20030"/>
                </a:lnTo>
                <a:lnTo>
                  <a:pt x="596658" y="9042"/>
                </a:lnTo>
                <a:lnTo>
                  <a:pt x="549675" y="2295"/>
                </a:lnTo>
                <a:lnTo>
                  <a:pt x="501396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85179" y="1790827"/>
            <a:ext cx="54991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2860" marR="5080" indent="-10795">
              <a:lnSpc>
                <a:spcPts val="1430"/>
              </a:lnSpc>
              <a:spcBef>
                <a:spcPts val="155"/>
              </a:spcBef>
            </a:pP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Minas</a:t>
            </a:r>
            <a:r>
              <a:rPr sz="1200" b="1" spc="-125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e  </a:t>
            </a:r>
            <a:r>
              <a:rPr sz="1200" b="1" spc="10" dirty="0">
                <a:solidFill>
                  <a:srgbClr val="FFFFFF"/>
                </a:solidFill>
                <a:latin typeface="Segoe UI Symbol"/>
                <a:cs typeface="Segoe UI Symbol"/>
              </a:rPr>
              <a:t>En</a:t>
            </a:r>
            <a:r>
              <a:rPr sz="12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e</a:t>
            </a:r>
            <a:r>
              <a:rPr sz="1200" b="1" spc="-15" dirty="0">
                <a:solidFill>
                  <a:srgbClr val="FFFFFF"/>
                </a:solidFill>
                <a:latin typeface="Segoe UI Symbol"/>
                <a:cs typeface="Segoe UI Symbol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gia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60235" y="1491996"/>
            <a:ext cx="1004569" cy="1003300"/>
          </a:xfrm>
          <a:custGeom>
            <a:avLst/>
            <a:gdLst/>
            <a:ahLst/>
            <a:cxnLst/>
            <a:rect l="l" t="t" r="r" b="b"/>
            <a:pathLst>
              <a:path w="1004570" h="1003300">
                <a:moveTo>
                  <a:pt x="502158" y="0"/>
                </a:moveTo>
                <a:lnTo>
                  <a:pt x="453791" y="2295"/>
                </a:lnTo>
                <a:lnTo>
                  <a:pt x="406726" y="9042"/>
                </a:lnTo>
                <a:lnTo>
                  <a:pt x="361174" y="20030"/>
                </a:lnTo>
                <a:lnTo>
                  <a:pt x="317344" y="35049"/>
                </a:lnTo>
                <a:lnTo>
                  <a:pt x="275447" y="53889"/>
                </a:lnTo>
                <a:lnTo>
                  <a:pt x="235694" y="76338"/>
                </a:lnTo>
                <a:lnTo>
                  <a:pt x="198293" y="102187"/>
                </a:lnTo>
                <a:lnTo>
                  <a:pt x="163457" y="131225"/>
                </a:lnTo>
                <a:lnTo>
                  <a:pt x="131394" y="163243"/>
                </a:lnTo>
                <a:lnTo>
                  <a:pt x="102316" y="198030"/>
                </a:lnTo>
                <a:lnTo>
                  <a:pt x="76433" y="235375"/>
                </a:lnTo>
                <a:lnTo>
                  <a:pt x="53954" y="275068"/>
                </a:lnTo>
                <a:lnTo>
                  <a:pt x="35092" y="316899"/>
                </a:lnTo>
                <a:lnTo>
                  <a:pt x="20054" y="360657"/>
                </a:lnTo>
                <a:lnTo>
                  <a:pt x="9053" y="406133"/>
                </a:lnTo>
                <a:lnTo>
                  <a:pt x="2298" y="453116"/>
                </a:lnTo>
                <a:lnTo>
                  <a:pt x="0" y="501395"/>
                </a:lnTo>
                <a:lnTo>
                  <a:pt x="2298" y="549675"/>
                </a:lnTo>
                <a:lnTo>
                  <a:pt x="9053" y="596658"/>
                </a:lnTo>
                <a:lnTo>
                  <a:pt x="20054" y="642134"/>
                </a:lnTo>
                <a:lnTo>
                  <a:pt x="35092" y="685892"/>
                </a:lnTo>
                <a:lnTo>
                  <a:pt x="53954" y="727723"/>
                </a:lnTo>
                <a:lnTo>
                  <a:pt x="76433" y="767416"/>
                </a:lnTo>
                <a:lnTo>
                  <a:pt x="102316" y="804761"/>
                </a:lnTo>
                <a:lnTo>
                  <a:pt x="131394" y="839548"/>
                </a:lnTo>
                <a:lnTo>
                  <a:pt x="163457" y="871566"/>
                </a:lnTo>
                <a:lnTo>
                  <a:pt x="198293" y="900604"/>
                </a:lnTo>
                <a:lnTo>
                  <a:pt x="235694" y="926453"/>
                </a:lnTo>
                <a:lnTo>
                  <a:pt x="275447" y="948902"/>
                </a:lnTo>
                <a:lnTo>
                  <a:pt x="317344" y="967742"/>
                </a:lnTo>
                <a:lnTo>
                  <a:pt x="361174" y="982761"/>
                </a:lnTo>
                <a:lnTo>
                  <a:pt x="406726" y="993749"/>
                </a:lnTo>
                <a:lnTo>
                  <a:pt x="453791" y="1000496"/>
                </a:lnTo>
                <a:lnTo>
                  <a:pt x="502158" y="1002791"/>
                </a:lnTo>
                <a:lnTo>
                  <a:pt x="550524" y="1000496"/>
                </a:lnTo>
                <a:lnTo>
                  <a:pt x="597589" y="993749"/>
                </a:lnTo>
                <a:lnTo>
                  <a:pt x="643141" y="982761"/>
                </a:lnTo>
                <a:lnTo>
                  <a:pt x="686971" y="967742"/>
                </a:lnTo>
                <a:lnTo>
                  <a:pt x="728868" y="948902"/>
                </a:lnTo>
                <a:lnTo>
                  <a:pt x="768621" y="926453"/>
                </a:lnTo>
                <a:lnTo>
                  <a:pt x="806022" y="900604"/>
                </a:lnTo>
                <a:lnTo>
                  <a:pt x="840858" y="871566"/>
                </a:lnTo>
                <a:lnTo>
                  <a:pt x="872921" y="839548"/>
                </a:lnTo>
                <a:lnTo>
                  <a:pt x="901999" y="804761"/>
                </a:lnTo>
                <a:lnTo>
                  <a:pt x="927882" y="767416"/>
                </a:lnTo>
                <a:lnTo>
                  <a:pt x="950361" y="727723"/>
                </a:lnTo>
                <a:lnTo>
                  <a:pt x="969223" y="685892"/>
                </a:lnTo>
                <a:lnTo>
                  <a:pt x="984261" y="642134"/>
                </a:lnTo>
                <a:lnTo>
                  <a:pt x="995262" y="596658"/>
                </a:lnTo>
                <a:lnTo>
                  <a:pt x="1002017" y="549675"/>
                </a:lnTo>
                <a:lnTo>
                  <a:pt x="1004315" y="501395"/>
                </a:lnTo>
                <a:lnTo>
                  <a:pt x="1002017" y="453116"/>
                </a:lnTo>
                <a:lnTo>
                  <a:pt x="995262" y="406133"/>
                </a:lnTo>
                <a:lnTo>
                  <a:pt x="984261" y="360657"/>
                </a:lnTo>
                <a:lnTo>
                  <a:pt x="969223" y="316899"/>
                </a:lnTo>
                <a:lnTo>
                  <a:pt x="950361" y="275068"/>
                </a:lnTo>
                <a:lnTo>
                  <a:pt x="927882" y="235375"/>
                </a:lnTo>
                <a:lnTo>
                  <a:pt x="901999" y="198030"/>
                </a:lnTo>
                <a:lnTo>
                  <a:pt x="872921" y="163243"/>
                </a:lnTo>
                <a:lnTo>
                  <a:pt x="840858" y="131225"/>
                </a:lnTo>
                <a:lnTo>
                  <a:pt x="806022" y="102187"/>
                </a:lnTo>
                <a:lnTo>
                  <a:pt x="768621" y="76338"/>
                </a:lnTo>
                <a:lnTo>
                  <a:pt x="728868" y="53889"/>
                </a:lnTo>
                <a:lnTo>
                  <a:pt x="686971" y="35049"/>
                </a:lnTo>
                <a:lnTo>
                  <a:pt x="643141" y="20030"/>
                </a:lnTo>
                <a:lnTo>
                  <a:pt x="597589" y="9042"/>
                </a:lnTo>
                <a:lnTo>
                  <a:pt x="550524" y="2295"/>
                </a:lnTo>
                <a:lnTo>
                  <a:pt x="502158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41668" y="1882266"/>
            <a:ext cx="444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 Symbol"/>
                <a:cs typeface="Segoe UI Symbol"/>
              </a:rPr>
              <a:t>S</a:t>
            </a: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a</a:t>
            </a:r>
            <a:r>
              <a:rPr sz="1200" b="1" spc="10" dirty="0">
                <a:solidFill>
                  <a:srgbClr val="FFFFFF"/>
                </a:solidFill>
                <a:latin typeface="Segoe UI Symbol"/>
                <a:cs typeface="Segoe UI Symbol"/>
              </a:rPr>
              <a:t>ú</a:t>
            </a:r>
            <a:r>
              <a:rPr sz="12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de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63383" y="1491996"/>
            <a:ext cx="1004569" cy="1003300"/>
          </a:xfrm>
          <a:custGeom>
            <a:avLst/>
            <a:gdLst/>
            <a:ahLst/>
            <a:cxnLst/>
            <a:rect l="l" t="t" r="r" b="b"/>
            <a:pathLst>
              <a:path w="1004570" h="1003300">
                <a:moveTo>
                  <a:pt x="502158" y="0"/>
                </a:moveTo>
                <a:lnTo>
                  <a:pt x="453791" y="2295"/>
                </a:lnTo>
                <a:lnTo>
                  <a:pt x="406726" y="9042"/>
                </a:lnTo>
                <a:lnTo>
                  <a:pt x="361174" y="20030"/>
                </a:lnTo>
                <a:lnTo>
                  <a:pt x="317344" y="35049"/>
                </a:lnTo>
                <a:lnTo>
                  <a:pt x="275447" y="53889"/>
                </a:lnTo>
                <a:lnTo>
                  <a:pt x="235694" y="76338"/>
                </a:lnTo>
                <a:lnTo>
                  <a:pt x="198293" y="102187"/>
                </a:lnTo>
                <a:lnTo>
                  <a:pt x="163457" y="131225"/>
                </a:lnTo>
                <a:lnTo>
                  <a:pt x="131394" y="163243"/>
                </a:lnTo>
                <a:lnTo>
                  <a:pt x="102316" y="198030"/>
                </a:lnTo>
                <a:lnTo>
                  <a:pt x="76433" y="235375"/>
                </a:lnTo>
                <a:lnTo>
                  <a:pt x="53954" y="275068"/>
                </a:lnTo>
                <a:lnTo>
                  <a:pt x="35092" y="316899"/>
                </a:lnTo>
                <a:lnTo>
                  <a:pt x="20054" y="360657"/>
                </a:lnTo>
                <a:lnTo>
                  <a:pt x="9053" y="406133"/>
                </a:lnTo>
                <a:lnTo>
                  <a:pt x="2298" y="453116"/>
                </a:lnTo>
                <a:lnTo>
                  <a:pt x="0" y="501395"/>
                </a:lnTo>
                <a:lnTo>
                  <a:pt x="2298" y="549675"/>
                </a:lnTo>
                <a:lnTo>
                  <a:pt x="9053" y="596658"/>
                </a:lnTo>
                <a:lnTo>
                  <a:pt x="20054" y="642134"/>
                </a:lnTo>
                <a:lnTo>
                  <a:pt x="35092" y="685892"/>
                </a:lnTo>
                <a:lnTo>
                  <a:pt x="53954" y="727723"/>
                </a:lnTo>
                <a:lnTo>
                  <a:pt x="76433" y="767416"/>
                </a:lnTo>
                <a:lnTo>
                  <a:pt x="102316" y="804761"/>
                </a:lnTo>
                <a:lnTo>
                  <a:pt x="131394" y="839548"/>
                </a:lnTo>
                <a:lnTo>
                  <a:pt x="163457" y="871566"/>
                </a:lnTo>
                <a:lnTo>
                  <a:pt x="198293" y="900604"/>
                </a:lnTo>
                <a:lnTo>
                  <a:pt x="235694" y="926453"/>
                </a:lnTo>
                <a:lnTo>
                  <a:pt x="275447" y="948902"/>
                </a:lnTo>
                <a:lnTo>
                  <a:pt x="317344" y="967742"/>
                </a:lnTo>
                <a:lnTo>
                  <a:pt x="361174" y="982761"/>
                </a:lnTo>
                <a:lnTo>
                  <a:pt x="406726" y="993749"/>
                </a:lnTo>
                <a:lnTo>
                  <a:pt x="453791" y="1000496"/>
                </a:lnTo>
                <a:lnTo>
                  <a:pt x="502158" y="1002791"/>
                </a:lnTo>
                <a:lnTo>
                  <a:pt x="550524" y="1000496"/>
                </a:lnTo>
                <a:lnTo>
                  <a:pt x="597589" y="993749"/>
                </a:lnTo>
                <a:lnTo>
                  <a:pt x="643141" y="982761"/>
                </a:lnTo>
                <a:lnTo>
                  <a:pt x="686971" y="967742"/>
                </a:lnTo>
                <a:lnTo>
                  <a:pt x="728868" y="948902"/>
                </a:lnTo>
                <a:lnTo>
                  <a:pt x="768621" y="926453"/>
                </a:lnTo>
                <a:lnTo>
                  <a:pt x="806022" y="900604"/>
                </a:lnTo>
                <a:lnTo>
                  <a:pt x="840858" y="871566"/>
                </a:lnTo>
                <a:lnTo>
                  <a:pt x="872921" y="839548"/>
                </a:lnTo>
                <a:lnTo>
                  <a:pt x="901999" y="804761"/>
                </a:lnTo>
                <a:lnTo>
                  <a:pt x="927882" y="767416"/>
                </a:lnTo>
                <a:lnTo>
                  <a:pt x="950361" y="727723"/>
                </a:lnTo>
                <a:lnTo>
                  <a:pt x="969223" y="685892"/>
                </a:lnTo>
                <a:lnTo>
                  <a:pt x="984261" y="642134"/>
                </a:lnTo>
                <a:lnTo>
                  <a:pt x="995262" y="596658"/>
                </a:lnTo>
                <a:lnTo>
                  <a:pt x="1002017" y="549675"/>
                </a:lnTo>
                <a:lnTo>
                  <a:pt x="1004316" y="501395"/>
                </a:lnTo>
                <a:lnTo>
                  <a:pt x="1002017" y="453116"/>
                </a:lnTo>
                <a:lnTo>
                  <a:pt x="995262" y="406133"/>
                </a:lnTo>
                <a:lnTo>
                  <a:pt x="984261" y="360657"/>
                </a:lnTo>
                <a:lnTo>
                  <a:pt x="969223" y="316899"/>
                </a:lnTo>
                <a:lnTo>
                  <a:pt x="950361" y="275068"/>
                </a:lnTo>
                <a:lnTo>
                  <a:pt x="927882" y="235375"/>
                </a:lnTo>
                <a:lnTo>
                  <a:pt x="901999" y="198030"/>
                </a:lnTo>
                <a:lnTo>
                  <a:pt x="872921" y="163243"/>
                </a:lnTo>
                <a:lnTo>
                  <a:pt x="840858" y="131225"/>
                </a:lnTo>
                <a:lnTo>
                  <a:pt x="806022" y="102187"/>
                </a:lnTo>
                <a:lnTo>
                  <a:pt x="768621" y="76338"/>
                </a:lnTo>
                <a:lnTo>
                  <a:pt x="728868" y="53889"/>
                </a:lnTo>
                <a:lnTo>
                  <a:pt x="686971" y="35049"/>
                </a:lnTo>
                <a:lnTo>
                  <a:pt x="643141" y="20030"/>
                </a:lnTo>
                <a:lnTo>
                  <a:pt x="597589" y="9042"/>
                </a:lnTo>
                <a:lnTo>
                  <a:pt x="550524" y="2295"/>
                </a:lnTo>
                <a:lnTo>
                  <a:pt x="502158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643876" y="1882266"/>
            <a:ext cx="2463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MT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66531" y="1491996"/>
            <a:ext cx="1004569" cy="1003300"/>
          </a:xfrm>
          <a:custGeom>
            <a:avLst/>
            <a:gdLst/>
            <a:ahLst/>
            <a:cxnLst/>
            <a:rect l="l" t="t" r="r" b="b"/>
            <a:pathLst>
              <a:path w="1004570" h="1003300">
                <a:moveTo>
                  <a:pt x="502158" y="0"/>
                </a:moveTo>
                <a:lnTo>
                  <a:pt x="453791" y="2295"/>
                </a:lnTo>
                <a:lnTo>
                  <a:pt x="406726" y="9042"/>
                </a:lnTo>
                <a:lnTo>
                  <a:pt x="361174" y="20030"/>
                </a:lnTo>
                <a:lnTo>
                  <a:pt x="317344" y="35049"/>
                </a:lnTo>
                <a:lnTo>
                  <a:pt x="275447" y="53889"/>
                </a:lnTo>
                <a:lnTo>
                  <a:pt x="235694" y="76338"/>
                </a:lnTo>
                <a:lnTo>
                  <a:pt x="198293" y="102187"/>
                </a:lnTo>
                <a:lnTo>
                  <a:pt x="163457" y="131225"/>
                </a:lnTo>
                <a:lnTo>
                  <a:pt x="131394" y="163243"/>
                </a:lnTo>
                <a:lnTo>
                  <a:pt x="102316" y="198030"/>
                </a:lnTo>
                <a:lnTo>
                  <a:pt x="76433" y="235375"/>
                </a:lnTo>
                <a:lnTo>
                  <a:pt x="53954" y="275068"/>
                </a:lnTo>
                <a:lnTo>
                  <a:pt x="35092" y="316899"/>
                </a:lnTo>
                <a:lnTo>
                  <a:pt x="20054" y="360657"/>
                </a:lnTo>
                <a:lnTo>
                  <a:pt x="9053" y="406133"/>
                </a:lnTo>
                <a:lnTo>
                  <a:pt x="2298" y="453116"/>
                </a:lnTo>
                <a:lnTo>
                  <a:pt x="0" y="501395"/>
                </a:lnTo>
                <a:lnTo>
                  <a:pt x="2298" y="549675"/>
                </a:lnTo>
                <a:lnTo>
                  <a:pt x="9053" y="596658"/>
                </a:lnTo>
                <a:lnTo>
                  <a:pt x="20054" y="642134"/>
                </a:lnTo>
                <a:lnTo>
                  <a:pt x="35092" y="685892"/>
                </a:lnTo>
                <a:lnTo>
                  <a:pt x="53954" y="727723"/>
                </a:lnTo>
                <a:lnTo>
                  <a:pt x="76433" y="767416"/>
                </a:lnTo>
                <a:lnTo>
                  <a:pt x="102316" y="804761"/>
                </a:lnTo>
                <a:lnTo>
                  <a:pt x="131394" y="839548"/>
                </a:lnTo>
                <a:lnTo>
                  <a:pt x="163457" y="871566"/>
                </a:lnTo>
                <a:lnTo>
                  <a:pt x="198293" y="900604"/>
                </a:lnTo>
                <a:lnTo>
                  <a:pt x="235694" y="926453"/>
                </a:lnTo>
                <a:lnTo>
                  <a:pt x="275447" y="948902"/>
                </a:lnTo>
                <a:lnTo>
                  <a:pt x="317344" y="967742"/>
                </a:lnTo>
                <a:lnTo>
                  <a:pt x="361174" y="982761"/>
                </a:lnTo>
                <a:lnTo>
                  <a:pt x="406726" y="993749"/>
                </a:lnTo>
                <a:lnTo>
                  <a:pt x="453791" y="1000496"/>
                </a:lnTo>
                <a:lnTo>
                  <a:pt x="502158" y="1002791"/>
                </a:lnTo>
                <a:lnTo>
                  <a:pt x="550524" y="1000496"/>
                </a:lnTo>
                <a:lnTo>
                  <a:pt x="597589" y="993749"/>
                </a:lnTo>
                <a:lnTo>
                  <a:pt x="643141" y="982761"/>
                </a:lnTo>
                <a:lnTo>
                  <a:pt x="686971" y="967742"/>
                </a:lnTo>
                <a:lnTo>
                  <a:pt x="728868" y="948902"/>
                </a:lnTo>
                <a:lnTo>
                  <a:pt x="768621" y="926453"/>
                </a:lnTo>
                <a:lnTo>
                  <a:pt x="806022" y="900604"/>
                </a:lnTo>
                <a:lnTo>
                  <a:pt x="840858" y="871566"/>
                </a:lnTo>
                <a:lnTo>
                  <a:pt x="872921" y="839548"/>
                </a:lnTo>
                <a:lnTo>
                  <a:pt x="901999" y="804761"/>
                </a:lnTo>
                <a:lnTo>
                  <a:pt x="927882" y="767416"/>
                </a:lnTo>
                <a:lnTo>
                  <a:pt x="950361" y="727723"/>
                </a:lnTo>
                <a:lnTo>
                  <a:pt x="969223" y="685892"/>
                </a:lnTo>
                <a:lnTo>
                  <a:pt x="984261" y="642134"/>
                </a:lnTo>
                <a:lnTo>
                  <a:pt x="995262" y="596658"/>
                </a:lnTo>
                <a:lnTo>
                  <a:pt x="1002017" y="549675"/>
                </a:lnTo>
                <a:lnTo>
                  <a:pt x="1004316" y="501395"/>
                </a:lnTo>
                <a:lnTo>
                  <a:pt x="1002017" y="453116"/>
                </a:lnTo>
                <a:lnTo>
                  <a:pt x="995262" y="406133"/>
                </a:lnTo>
                <a:lnTo>
                  <a:pt x="984261" y="360657"/>
                </a:lnTo>
                <a:lnTo>
                  <a:pt x="969223" y="316899"/>
                </a:lnTo>
                <a:lnTo>
                  <a:pt x="950361" y="275068"/>
                </a:lnTo>
                <a:lnTo>
                  <a:pt x="927882" y="235375"/>
                </a:lnTo>
                <a:lnTo>
                  <a:pt x="901999" y="198030"/>
                </a:lnTo>
                <a:lnTo>
                  <a:pt x="872921" y="163243"/>
                </a:lnTo>
                <a:lnTo>
                  <a:pt x="840858" y="131225"/>
                </a:lnTo>
                <a:lnTo>
                  <a:pt x="806022" y="102187"/>
                </a:lnTo>
                <a:lnTo>
                  <a:pt x="768621" y="76338"/>
                </a:lnTo>
                <a:lnTo>
                  <a:pt x="728868" y="53889"/>
                </a:lnTo>
                <a:lnTo>
                  <a:pt x="686971" y="35049"/>
                </a:lnTo>
                <a:lnTo>
                  <a:pt x="643141" y="20030"/>
                </a:lnTo>
                <a:lnTo>
                  <a:pt x="597589" y="9042"/>
                </a:lnTo>
                <a:lnTo>
                  <a:pt x="550524" y="2295"/>
                </a:lnTo>
                <a:lnTo>
                  <a:pt x="502158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459216" y="1882266"/>
            <a:ext cx="220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MJ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30200" y="132969"/>
            <a:ext cx="3320415" cy="66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IoT </a:t>
            </a:r>
            <a:r>
              <a:rPr spc="-5" dirty="0"/>
              <a:t>– </a:t>
            </a:r>
            <a:r>
              <a:rPr dirty="0"/>
              <a:t>Internet </a:t>
            </a:r>
            <a:r>
              <a:rPr spc="5" dirty="0"/>
              <a:t>das</a:t>
            </a:r>
            <a:r>
              <a:rPr spc="-85" dirty="0"/>
              <a:t> </a:t>
            </a:r>
            <a:r>
              <a:rPr dirty="0"/>
              <a:t>Coisas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/>
              <a:t>Interlocutores</a:t>
            </a:r>
            <a:endParaRPr sz="1800"/>
          </a:p>
        </p:txBody>
      </p:sp>
      <p:sp>
        <p:nvSpPr>
          <p:cNvPr id="26" name="object 26"/>
          <p:cNvSpPr txBox="1"/>
          <p:nvPr/>
        </p:nvSpPr>
        <p:spPr>
          <a:xfrm>
            <a:off x="493877" y="3304997"/>
            <a:ext cx="774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86E82"/>
                </a:solidFill>
                <a:latin typeface="Segoe UI Symbol"/>
                <a:cs typeface="Segoe UI Symbol"/>
              </a:rPr>
              <a:t>Sucesso da </a:t>
            </a:r>
            <a:r>
              <a:rPr sz="16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iniciativa </a:t>
            </a:r>
            <a:r>
              <a:rPr sz="1600" b="1" dirty="0">
                <a:solidFill>
                  <a:srgbClr val="286E82"/>
                </a:solidFill>
                <a:latin typeface="Segoe UI Symbol"/>
                <a:cs typeface="Segoe UI Symbol"/>
              </a:rPr>
              <a:t>depende de ampla </a:t>
            </a:r>
            <a:r>
              <a:rPr sz="16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coordenação entre </a:t>
            </a:r>
            <a:r>
              <a:rPr sz="1600" b="1" dirty="0">
                <a:solidFill>
                  <a:srgbClr val="286E82"/>
                </a:solidFill>
                <a:latin typeface="Segoe UI Symbol"/>
                <a:cs typeface="Segoe UI Symbol"/>
              </a:rPr>
              <a:t>todos os </a:t>
            </a:r>
            <a:r>
              <a:rPr sz="16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atores</a:t>
            </a:r>
            <a:r>
              <a:rPr sz="1600" b="1" spc="-29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600" b="1" spc="-10" dirty="0">
                <a:solidFill>
                  <a:srgbClr val="286E82"/>
                </a:solidFill>
                <a:latin typeface="Segoe UI Symbol"/>
                <a:cs typeface="Segoe UI Symbol"/>
              </a:rPr>
              <a:t>relevantes.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4848" y="2493264"/>
            <a:ext cx="769620" cy="771525"/>
          </a:xfrm>
          <a:custGeom>
            <a:avLst/>
            <a:gdLst/>
            <a:ahLst/>
            <a:cxnLst/>
            <a:rect l="l" t="t" r="r" b="b"/>
            <a:pathLst>
              <a:path w="769620" h="771525">
                <a:moveTo>
                  <a:pt x="384810" y="0"/>
                </a:moveTo>
                <a:lnTo>
                  <a:pt x="336550" y="3003"/>
                </a:lnTo>
                <a:lnTo>
                  <a:pt x="290077" y="11773"/>
                </a:lnTo>
                <a:lnTo>
                  <a:pt x="245751" y="25949"/>
                </a:lnTo>
                <a:lnTo>
                  <a:pt x="203932" y="45169"/>
                </a:lnTo>
                <a:lnTo>
                  <a:pt x="164983" y="69072"/>
                </a:lnTo>
                <a:lnTo>
                  <a:pt x="129263" y="97298"/>
                </a:lnTo>
                <a:lnTo>
                  <a:pt x="97135" y="129484"/>
                </a:lnTo>
                <a:lnTo>
                  <a:pt x="68959" y="165271"/>
                </a:lnTo>
                <a:lnTo>
                  <a:pt x="45097" y="204297"/>
                </a:lnTo>
                <a:lnTo>
                  <a:pt x="25908" y="246201"/>
                </a:lnTo>
                <a:lnTo>
                  <a:pt x="11755" y="290623"/>
                </a:lnTo>
                <a:lnTo>
                  <a:pt x="2999" y="337200"/>
                </a:lnTo>
                <a:lnTo>
                  <a:pt x="0" y="385572"/>
                </a:lnTo>
                <a:lnTo>
                  <a:pt x="2999" y="433943"/>
                </a:lnTo>
                <a:lnTo>
                  <a:pt x="11755" y="480520"/>
                </a:lnTo>
                <a:lnTo>
                  <a:pt x="25908" y="524942"/>
                </a:lnTo>
                <a:lnTo>
                  <a:pt x="45097" y="566846"/>
                </a:lnTo>
                <a:lnTo>
                  <a:pt x="68959" y="605872"/>
                </a:lnTo>
                <a:lnTo>
                  <a:pt x="97135" y="641659"/>
                </a:lnTo>
                <a:lnTo>
                  <a:pt x="129263" y="673845"/>
                </a:lnTo>
                <a:lnTo>
                  <a:pt x="164983" y="702071"/>
                </a:lnTo>
                <a:lnTo>
                  <a:pt x="203932" y="725974"/>
                </a:lnTo>
                <a:lnTo>
                  <a:pt x="245751" y="745194"/>
                </a:lnTo>
                <a:lnTo>
                  <a:pt x="290077" y="759370"/>
                </a:lnTo>
                <a:lnTo>
                  <a:pt x="336550" y="768140"/>
                </a:lnTo>
                <a:lnTo>
                  <a:pt x="384810" y="771144"/>
                </a:lnTo>
                <a:lnTo>
                  <a:pt x="433069" y="768140"/>
                </a:lnTo>
                <a:lnTo>
                  <a:pt x="479542" y="759370"/>
                </a:lnTo>
                <a:lnTo>
                  <a:pt x="523868" y="745194"/>
                </a:lnTo>
                <a:lnTo>
                  <a:pt x="565687" y="725974"/>
                </a:lnTo>
                <a:lnTo>
                  <a:pt x="604636" y="702071"/>
                </a:lnTo>
                <a:lnTo>
                  <a:pt x="640356" y="673845"/>
                </a:lnTo>
                <a:lnTo>
                  <a:pt x="672484" y="641659"/>
                </a:lnTo>
                <a:lnTo>
                  <a:pt x="700660" y="605872"/>
                </a:lnTo>
                <a:lnTo>
                  <a:pt x="724522" y="566846"/>
                </a:lnTo>
                <a:lnTo>
                  <a:pt x="743711" y="524942"/>
                </a:lnTo>
                <a:lnTo>
                  <a:pt x="757864" y="480520"/>
                </a:lnTo>
                <a:lnTo>
                  <a:pt x="766620" y="433943"/>
                </a:lnTo>
                <a:lnTo>
                  <a:pt x="769619" y="385572"/>
                </a:lnTo>
                <a:lnTo>
                  <a:pt x="766620" y="337200"/>
                </a:lnTo>
                <a:lnTo>
                  <a:pt x="757864" y="290623"/>
                </a:lnTo>
                <a:lnTo>
                  <a:pt x="743711" y="246201"/>
                </a:lnTo>
                <a:lnTo>
                  <a:pt x="724522" y="204297"/>
                </a:lnTo>
                <a:lnTo>
                  <a:pt x="700660" y="165271"/>
                </a:lnTo>
                <a:lnTo>
                  <a:pt x="672484" y="129484"/>
                </a:lnTo>
                <a:lnTo>
                  <a:pt x="640356" y="97298"/>
                </a:lnTo>
                <a:lnTo>
                  <a:pt x="604636" y="69072"/>
                </a:lnTo>
                <a:lnTo>
                  <a:pt x="565687" y="45169"/>
                </a:lnTo>
                <a:lnTo>
                  <a:pt x="523868" y="25949"/>
                </a:lnTo>
                <a:lnTo>
                  <a:pt x="479542" y="11773"/>
                </a:lnTo>
                <a:lnTo>
                  <a:pt x="433069" y="3003"/>
                </a:lnTo>
                <a:lnTo>
                  <a:pt x="384810" y="0"/>
                </a:lnTo>
                <a:close/>
              </a:path>
            </a:pathLst>
          </a:custGeom>
          <a:solidFill>
            <a:srgbClr val="286E82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02864" y="2720352"/>
            <a:ext cx="517398" cy="351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193542" y="2775331"/>
            <a:ext cx="332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ymbol"/>
                <a:cs typeface="Segoe UI Symbol"/>
              </a:rPr>
              <a:t>A</a:t>
            </a:r>
            <a:r>
              <a:rPr sz="1100" dirty="0">
                <a:latin typeface="Segoe UI Symbol"/>
                <a:cs typeface="Segoe UI Symbol"/>
              </a:rPr>
              <a:t>B</a:t>
            </a:r>
            <a:r>
              <a:rPr sz="1100" spc="5" dirty="0">
                <a:latin typeface="Segoe UI Symbol"/>
                <a:cs typeface="Segoe UI Symbol"/>
              </a:rPr>
              <a:t>D</a:t>
            </a:r>
            <a:r>
              <a:rPr sz="1100" dirty="0">
                <a:latin typeface="Segoe UI Symbol"/>
                <a:cs typeface="Segoe UI Symbol"/>
              </a:rPr>
              <a:t>I</a:t>
            </a:r>
            <a:endParaRPr sz="1100">
              <a:latin typeface="Segoe UI Symbol"/>
              <a:cs typeface="Segoe UI Symbo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90544" y="2493264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571" y="0"/>
                </a:moveTo>
                <a:lnTo>
                  <a:pt x="337200" y="3003"/>
                </a:lnTo>
                <a:lnTo>
                  <a:pt x="290623" y="11773"/>
                </a:lnTo>
                <a:lnTo>
                  <a:pt x="246201" y="25949"/>
                </a:lnTo>
                <a:lnTo>
                  <a:pt x="204297" y="45169"/>
                </a:lnTo>
                <a:lnTo>
                  <a:pt x="165271" y="69072"/>
                </a:lnTo>
                <a:lnTo>
                  <a:pt x="129484" y="97298"/>
                </a:lnTo>
                <a:lnTo>
                  <a:pt x="97298" y="129484"/>
                </a:lnTo>
                <a:lnTo>
                  <a:pt x="69072" y="165271"/>
                </a:lnTo>
                <a:lnTo>
                  <a:pt x="45169" y="204297"/>
                </a:lnTo>
                <a:lnTo>
                  <a:pt x="25949" y="246201"/>
                </a:lnTo>
                <a:lnTo>
                  <a:pt x="11773" y="290623"/>
                </a:lnTo>
                <a:lnTo>
                  <a:pt x="3003" y="337200"/>
                </a:lnTo>
                <a:lnTo>
                  <a:pt x="0" y="385572"/>
                </a:lnTo>
                <a:lnTo>
                  <a:pt x="3003" y="433943"/>
                </a:lnTo>
                <a:lnTo>
                  <a:pt x="11773" y="480520"/>
                </a:lnTo>
                <a:lnTo>
                  <a:pt x="25949" y="524942"/>
                </a:lnTo>
                <a:lnTo>
                  <a:pt x="45169" y="566846"/>
                </a:lnTo>
                <a:lnTo>
                  <a:pt x="69072" y="605872"/>
                </a:lnTo>
                <a:lnTo>
                  <a:pt x="97298" y="641659"/>
                </a:lnTo>
                <a:lnTo>
                  <a:pt x="129484" y="673845"/>
                </a:lnTo>
                <a:lnTo>
                  <a:pt x="165271" y="702071"/>
                </a:lnTo>
                <a:lnTo>
                  <a:pt x="204297" y="725974"/>
                </a:lnTo>
                <a:lnTo>
                  <a:pt x="246201" y="745194"/>
                </a:lnTo>
                <a:lnTo>
                  <a:pt x="290623" y="759370"/>
                </a:lnTo>
                <a:lnTo>
                  <a:pt x="337200" y="768140"/>
                </a:lnTo>
                <a:lnTo>
                  <a:pt x="385571" y="771144"/>
                </a:lnTo>
                <a:lnTo>
                  <a:pt x="433943" y="768140"/>
                </a:lnTo>
                <a:lnTo>
                  <a:pt x="480520" y="759370"/>
                </a:lnTo>
                <a:lnTo>
                  <a:pt x="524942" y="745194"/>
                </a:lnTo>
                <a:lnTo>
                  <a:pt x="566846" y="725974"/>
                </a:lnTo>
                <a:lnTo>
                  <a:pt x="605872" y="702071"/>
                </a:lnTo>
                <a:lnTo>
                  <a:pt x="641659" y="673845"/>
                </a:lnTo>
                <a:lnTo>
                  <a:pt x="673845" y="641659"/>
                </a:lnTo>
                <a:lnTo>
                  <a:pt x="702071" y="605872"/>
                </a:lnTo>
                <a:lnTo>
                  <a:pt x="725974" y="566846"/>
                </a:lnTo>
                <a:lnTo>
                  <a:pt x="745194" y="524942"/>
                </a:lnTo>
                <a:lnTo>
                  <a:pt x="759370" y="480520"/>
                </a:lnTo>
                <a:lnTo>
                  <a:pt x="768140" y="433943"/>
                </a:lnTo>
                <a:lnTo>
                  <a:pt x="771143" y="385572"/>
                </a:lnTo>
                <a:lnTo>
                  <a:pt x="768140" y="337200"/>
                </a:lnTo>
                <a:lnTo>
                  <a:pt x="759370" y="290623"/>
                </a:lnTo>
                <a:lnTo>
                  <a:pt x="745194" y="246201"/>
                </a:lnTo>
                <a:lnTo>
                  <a:pt x="725974" y="204297"/>
                </a:lnTo>
                <a:lnTo>
                  <a:pt x="702071" y="165271"/>
                </a:lnTo>
                <a:lnTo>
                  <a:pt x="673845" y="129484"/>
                </a:lnTo>
                <a:lnTo>
                  <a:pt x="641659" y="97298"/>
                </a:lnTo>
                <a:lnTo>
                  <a:pt x="605872" y="69072"/>
                </a:lnTo>
                <a:lnTo>
                  <a:pt x="566846" y="45169"/>
                </a:lnTo>
                <a:lnTo>
                  <a:pt x="524942" y="25949"/>
                </a:lnTo>
                <a:lnTo>
                  <a:pt x="480520" y="11773"/>
                </a:lnTo>
                <a:lnTo>
                  <a:pt x="433943" y="3003"/>
                </a:lnTo>
                <a:lnTo>
                  <a:pt x="385571" y="0"/>
                </a:lnTo>
                <a:close/>
              </a:path>
            </a:pathLst>
          </a:custGeom>
          <a:solidFill>
            <a:srgbClr val="286E82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57600" y="2720352"/>
            <a:ext cx="642365" cy="3512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47642" y="2775331"/>
            <a:ext cx="4565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 Symbol"/>
                <a:cs typeface="Segoe UI Symbol"/>
              </a:rPr>
              <a:t>B</a:t>
            </a:r>
            <a:r>
              <a:rPr sz="1100" spc="-5" dirty="0">
                <a:latin typeface="Segoe UI Symbol"/>
                <a:cs typeface="Segoe UI Symbol"/>
              </a:rPr>
              <a:t>N</a:t>
            </a:r>
            <a:r>
              <a:rPr sz="1100" spc="5" dirty="0">
                <a:latin typeface="Segoe UI Symbol"/>
                <a:cs typeface="Segoe UI Symbol"/>
              </a:rPr>
              <a:t>D</a:t>
            </a:r>
            <a:r>
              <a:rPr sz="1100" dirty="0">
                <a:latin typeface="Segoe UI Symbol"/>
                <a:cs typeface="Segoe UI Symbol"/>
              </a:rPr>
              <a:t>ES</a:t>
            </a:r>
            <a:endParaRPr sz="1100">
              <a:latin typeface="Segoe UI Symbol"/>
              <a:cs typeface="Segoe UI Symbo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06240" y="2493264"/>
            <a:ext cx="771525" cy="771525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572" y="0"/>
                </a:moveTo>
                <a:lnTo>
                  <a:pt x="337200" y="3003"/>
                </a:lnTo>
                <a:lnTo>
                  <a:pt x="290623" y="11773"/>
                </a:lnTo>
                <a:lnTo>
                  <a:pt x="246201" y="25949"/>
                </a:lnTo>
                <a:lnTo>
                  <a:pt x="204297" y="45169"/>
                </a:lnTo>
                <a:lnTo>
                  <a:pt x="165271" y="69072"/>
                </a:lnTo>
                <a:lnTo>
                  <a:pt x="129484" y="97298"/>
                </a:lnTo>
                <a:lnTo>
                  <a:pt x="97298" y="129484"/>
                </a:lnTo>
                <a:lnTo>
                  <a:pt x="69072" y="165271"/>
                </a:lnTo>
                <a:lnTo>
                  <a:pt x="45169" y="204297"/>
                </a:lnTo>
                <a:lnTo>
                  <a:pt x="25949" y="246201"/>
                </a:lnTo>
                <a:lnTo>
                  <a:pt x="11773" y="290623"/>
                </a:lnTo>
                <a:lnTo>
                  <a:pt x="3003" y="337200"/>
                </a:lnTo>
                <a:lnTo>
                  <a:pt x="0" y="385572"/>
                </a:lnTo>
                <a:lnTo>
                  <a:pt x="3003" y="433943"/>
                </a:lnTo>
                <a:lnTo>
                  <a:pt x="11773" y="480520"/>
                </a:lnTo>
                <a:lnTo>
                  <a:pt x="25949" y="524942"/>
                </a:lnTo>
                <a:lnTo>
                  <a:pt x="45169" y="566846"/>
                </a:lnTo>
                <a:lnTo>
                  <a:pt x="69072" y="605872"/>
                </a:lnTo>
                <a:lnTo>
                  <a:pt x="97298" y="641659"/>
                </a:lnTo>
                <a:lnTo>
                  <a:pt x="129484" y="673845"/>
                </a:lnTo>
                <a:lnTo>
                  <a:pt x="165271" y="702071"/>
                </a:lnTo>
                <a:lnTo>
                  <a:pt x="204297" y="725974"/>
                </a:lnTo>
                <a:lnTo>
                  <a:pt x="246201" y="745194"/>
                </a:lnTo>
                <a:lnTo>
                  <a:pt x="290623" y="759370"/>
                </a:lnTo>
                <a:lnTo>
                  <a:pt x="337200" y="768140"/>
                </a:lnTo>
                <a:lnTo>
                  <a:pt x="385572" y="771144"/>
                </a:lnTo>
                <a:lnTo>
                  <a:pt x="433943" y="768140"/>
                </a:lnTo>
                <a:lnTo>
                  <a:pt x="480520" y="759370"/>
                </a:lnTo>
                <a:lnTo>
                  <a:pt x="524942" y="745194"/>
                </a:lnTo>
                <a:lnTo>
                  <a:pt x="566846" y="725974"/>
                </a:lnTo>
                <a:lnTo>
                  <a:pt x="605872" y="702071"/>
                </a:lnTo>
                <a:lnTo>
                  <a:pt x="641659" y="673845"/>
                </a:lnTo>
                <a:lnTo>
                  <a:pt x="673845" y="641659"/>
                </a:lnTo>
                <a:lnTo>
                  <a:pt x="702071" y="605872"/>
                </a:lnTo>
                <a:lnTo>
                  <a:pt x="725974" y="566846"/>
                </a:lnTo>
                <a:lnTo>
                  <a:pt x="745194" y="524942"/>
                </a:lnTo>
                <a:lnTo>
                  <a:pt x="759370" y="480520"/>
                </a:lnTo>
                <a:lnTo>
                  <a:pt x="768140" y="433943"/>
                </a:lnTo>
                <a:lnTo>
                  <a:pt x="771144" y="385572"/>
                </a:lnTo>
                <a:lnTo>
                  <a:pt x="768140" y="337200"/>
                </a:lnTo>
                <a:lnTo>
                  <a:pt x="759370" y="290623"/>
                </a:lnTo>
                <a:lnTo>
                  <a:pt x="745194" y="246201"/>
                </a:lnTo>
                <a:lnTo>
                  <a:pt x="725974" y="204297"/>
                </a:lnTo>
                <a:lnTo>
                  <a:pt x="702071" y="165271"/>
                </a:lnTo>
                <a:lnTo>
                  <a:pt x="673845" y="129484"/>
                </a:lnTo>
                <a:lnTo>
                  <a:pt x="641659" y="97298"/>
                </a:lnTo>
                <a:lnTo>
                  <a:pt x="605872" y="69072"/>
                </a:lnTo>
                <a:lnTo>
                  <a:pt x="566846" y="45169"/>
                </a:lnTo>
                <a:lnTo>
                  <a:pt x="524942" y="25949"/>
                </a:lnTo>
                <a:lnTo>
                  <a:pt x="480520" y="11773"/>
                </a:lnTo>
                <a:lnTo>
                  <a:pt x="433943" y="3003"/>
                </a:lnTo>
                <a:lnTo>
                  <a:pt x="385572" y="0"/>
                </a:lnTo>
                <a:close/>
              </a:path>
            </a:pathLst>
          </a:custGeom>
          <a:solidFill>
            <a:srgbClr val="286E82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08347" y="2720352"/>
            <a:ext cx="572262" cy="351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399026" y="2775331"/>
            <a:ext cx="3860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ymbol"/>
                <a:cs typeface="Segoe UI Symbol"/>
              </a:rPr>
              <a:t>FIN</a:t>
            </a:r>
            <a:r>
              <a:rPr sz="1100" spc="5" dirty="0">
                <a:latin typeface="Segoe UI Symbol"/>
                <a:cs typeface="Segoe UI Symbol"/>
              </a:rPr>
              <a:t>E</a:t>
            </a:r>
            <a:r>
              <a:rPr sz="1100" dirty="0">
                <a:latin typeface="Segoe UI Symbol"/>
                <a:cs typeface="Segoe UI Symbol"/>
              </a:rPr>
              <a:t>P</a:t>
            </a:r>
            <a:endParaRPr sz="1100">
              <a:latin typeface="Segoe UI Symbol"/>
              <a:cs typeface="Segoe UI Symbo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23459" y="2493264"/>
            <a:ext cx="769620" cy="771525"/>
          </a:xfrm>
          <a:custGeom>
            <a:avLst/>
            <a:gdLst/>
            <a:ahLst/>
            <a:cxnLst/>
            <a:rect l="l" t="t" r="r" b="b"/>
            <a:pathLst>
              <a:path w="769620" h="771525">
                <a:moveTo>
                  <a:pt x="384810" y="0"/>
                </a:moveTo>
                <a:lnTo>
                  <a:pt x="336550" y="3003"/>
                </a:lnTo>
                <a:lnTo>
                  <a:pt x="290077" y="11773"/>
                </a:lnTo>
                <a:lnTo>
                  <a:pt x="245751" y="25949"/>
                </a:lnTo>
                <a:lnTo>
                  <a:pt x="203932" y="45169"/>
                </a:lnTo>
                <a:lnTo>
                  <a:pt x="164983" y="69072"/>
                </a:lnTo>
                <a:lnTo>
                  <a:pt x="129263" y="97298"/>
                </a:lnTo>
                <a:lnTo>
                  <a:pt x="97135" y="129484"/>
                </a:lnTo>
                <a:lnTo>
                  <a:pt x="68959" y="165271"/>
                </a:lnTo>
                <a:lnTo>
                  <a:pt x="45097" y="204297"/>
                </a:lnTo>
                <a:lnTo>
                  <a:pt x="25908" y="246201"/>
                </a:lnTo>
                <a:lnTo>
                  <a:pt x="11755" y="290623"/>
                </a:lnTo>
                <a:lnTo>
                  <a:pt x="2999" y="337200"/>
                </a:lnTo>
                <a:lnTo>
                  <a:pt x="0" y="385572"/>
                </a:lnTo>
                <a:lnTo>
                  <a:pt x="2999" y="433943"/>
                </a:lnTo>
                <a:lnTo>
                  <a:pt x="11755" y="480520"/>
                </a:lnTo>
                <a:lnTo>
                  <a:pt x="25908" y="524942"/>
                </a:lnTo>
                <a:lnTo>
                  <a:pt x="45097" y="566846"/>
                </a:lnTo>
                <a:lnTo>
                  <a:pt x="68959" y="605872"/>
                </a:lnTo>
                <a:lnTo>
                  <a:pt x="97135" y="641659"/>
                </a:lnTo>
                <a:lnTo>
                  <a:pt x="129263" y="673845"/>
                </a:lnTo>
                <a:lnTo>
                  <a:pt x="164983" y="702071"/>
                </a:lnTo>
                <a:lnTo>
                  <a:pt x="203932" y="725974"/>
                </a:lnTo>
                <a:lnTo>
                  <a:pt x="245751" y="745194"/>
                </a:lnTo>
                <a:lnTo>
                  <a:pt x="290077" y="759370"/>
                </a:lnTo>
                <a:lnTo>
                  <a:pt x="336550" y="768140"/>
                </a:lnTo>
                <a:lnTo>
                  <a:pt x="384810" y="771144"/>
                </a:lnTo>
                <a:lnTo>
                  <a:pt x="433069" y="768140"/>
                </a:lnTo>
                <a:lnTo>
                  <a:pt x="479542" y="759370"/>
                </a:lnTo>
                <a:lnTo>
                  <a:pt x="523868" y="745194"/>
                </a:lnTo>
                <a:lnTo>
                  <a:pt x="565687" y="725974"/>
                </a:lnTo>
                <a:lnTo>
                  <a:pt x="604636" y="702071"/>
                </a:lnTo>
                <a:lnTo>
                  <a:pt x="640356" y="673845"/>
                </a:lnTo>
                <a:lnTo>
                  <a:pt x="672484" y="641659"/>
                </a:lnTo>
                <a:lnTo>
                  <a:pt x="700660" y="605872"/>
                </a:lnTo>
                <a:lnTo>
                  <a:pt x="724522" y="566846"/>
                </a:lnTo>
                <a:lnTo>
                  <a:pt x="743711" y="524942"/>
                </a:lnTo>
                <a:lnTo>
                  <a:pt x="757864" y="480520"/>
                </a:lnTo>
                <a:lnTo>
                  <a:pt x="766620" y="433943"/>
                </a:lnTo>
                <a:lnTo>
                  <a:pt x="769619" y="385572"/>
                </a:lnTo>
                <a:lnTo>
                  <a:pt x="766620" y="337200"/>
                </a:lnTo>
                <a:lnTo>
                  <a:pt x="757864" y="290623"/>
                </a:lnTo>
                <a:lnTo>
                  <a:pt x="743711" y="246201"/>
                </a:lnTo>
                <a:lnTo>
                  <a:pt x="724522" y="204297"/>
                </a:lnTo>
                <a:lnTo>
                  <a:pt x="700660" y="165271"/>
                </a:lnTo>
                <a:lnTo>
                  <a:pt x="672484" y="129484"/>
                </a:lnTo>
                <a:lnTo>
                  <a:pt x="640356" y="97298"/>
                </a:lnTo>
                <a:lnTo>
                  <a:pt x="604636" y="69072"/>
                </a:lnTo>
                <a:lnTo>
                  <a:pt x="565687" y="45169"/>
                </a:lnTo>
                <a:lnTo>
                  <a:pt x="523868" y="25949"/>
                </a:lnTo>
                <a:lnTo>
                  <a:pt x="479542" y="11773"/>
                </a:lnTo>
                <a:lnTo>
                  <a:pt x="433069" y="3003"/>
                </a:lnTo>
                <a:lnTo>
                  <a:pt x="384810" y="0"/>
                </a:lnTo>
                <a:close/>
              </a:path>
            </a:pathLst>
          </a:custGeom>
          <a:solidFill>
            <a:srgbClr val="286E82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75276" y="2720352"/>
            <a:ext cx="671322" cy="351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66842" y="2775585"/>
            <a:ext cx="48640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ymbol"/>
                <a:cs typeface="Segoe UI Symbol"/>
              </a:rPr>
              <a:t>FAP</a:t>
            </a:r>
            <a:r>
              <a:rPr sz="1100" spc="5" dirty="0">
                <a:latin typeface="Segoe UI Symbol"/>
                <a:cs typeface="Segoe UI Symbol"/>
              </a:rPr>
              <a:t>E</a:t>
            </a:r>
            <a:r>
              <a:rPr sz="1100" spc="-15" dirty="0">
                <a:latin typeface="Segoe UI Symbol"/>
                <a:cs typeface="Segoe UI Symbol"/>
              </a:rPr>
              <a:t>S</a:t>
            </a:r>
            <a:r>
              <a:rPr sz="1100" dirty="0">
                <a:latin typeface="Segoe UI Symbol"/>
                <a:cs typeface="Segoe UI Symbol"/>
              </a:rPr>
              <a:t>P</a:t>
            </a:r>
            <a:endParaRPr sz="1100">
              <a:latin typeface="Segoe UI Symbol"/>
              <a:cs typeface="Segoe UI 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91385" y="1065098"/>
            <a:ext cx="5739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Engajamento </a:t>
            </a:r>
            <a:r>
              <a:rPr sz="1800" b="1" dirty="0">
                <a:solidFill>
                  <a:srgbClr val="286E82"/>
                </a:solidFill>
                <a:latin typeface="Segoe UI Symbol"/>
                <a:cs typeface="Segoe UI Symbol"/>
              </a:rPr>
              <a:t>é essencial </a:t>
            </a:r>
            <a:r>
              <a:rPr sz="18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para desenvolver </a:t>
            </a:r>
            <a:r>
              <a:rPr sz="1800" b="1" dirty="0">
                <a:solidFill>
                  <a:srgbClr val="286E82"/>
                </a:solidFill>
                <a:latin typeface="Segoe UI Symbol"/>
                <a:cs typeface="Segoe UI Symbol"/>
              </a:rPr>
              <a:t>o</a:t>
            </a:r>
            <a:r>
              <a:rPr sz="1800" b="1" spc="-10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8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ecossistema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739" y="3675354"/>
            <a:ext cx="4457065" cy="19462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Oportunidades de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trabalhos</a:t>
            </a:r>
            <a:r>
              <a:rPr sz="1400" spc="-4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conjuntos:</a:t>
            </a:r>
            <a:endParaRPr sz="1400">
              <a:latin typeface="Segoe UI Symbol"/>
              <a:cs typeface="Segoe UI Symbol"/>
            </a:endParaRPr>
          </a:p>
          <a:p>
            <a:pPr marL="756285" lvl="1" indent="-287020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Identificação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das verticais de maior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potencial,</a:t>
            </a:r>
            <a:endParaRPr sz="1400">
              <a:latin typeface="Segoe UI Symbol"/>
              <a:cs typeface="Segoe UI Symbol"/>
            </a:endParaRPr>
          </a:p>
          <a:p>
            <a:pPr marL="756285">
              <a:lnSpc>
                <a:spcPct val="100000"/>
              </a:lnSpc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nas quais o Brasil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tenha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escala</a:t>
            </a:r>
            <a:r>
              <a:rPr sz="1400" spc="-4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global;</a:t>
            </a:r>
            <a:endParaRPr sz="1400">
              <a:latin typeface="Segoe UI Symbol"/>
              <a:cs typeface="Segoe UI Symbol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Definir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a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base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da estratégia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para</a:t>
            </a:r>
            <a:r>
              <a:rPr sz="1400" spc="-2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IoT;</a:t>
            </a:r>
            <a:endParaRPr sz="1400">
              <a:latin typeface="Segoe UI Symbol"/>
              <a:cs typeface="Segoe UI Symbol"/>
            </a:endParaRPr>
          </a:p>
          <a:p>
            <a:pPr marL="756285" marR="515620" lvl="1" indent="-287020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Estudo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aprofundado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a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ser realizado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pelo 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BNDES sobre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IoT no</a:t>
            </a:r>
            <a:r>
              <a:rPr sz="1400" spc="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Brasil;</a:t>
            </a:r>
            <a:endParaRPr sz="1400">
              <a:latin typeface="Segoe UI Symbol"/>
              <a:cs typeface="Segoe UI Symbo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Construção de Plano Nacional de M2M/IoT</a:t>
            </a:r>
            <a:r>
              <a:rPr sz="1400" spc="-9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em 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conjunto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com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Minicom,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Câmara</a:t>
            </a:r>
            <a:r>
              <a:rPr sz="1400" spc="-6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M2M.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739" y="5894323"/>
            <a:ext cx="4398645" cy="70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Necessidade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de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agilidade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na definição e adoção de  normas de</a:t>
            </a:r>
            <a:r>
              <a:rPr sz="1400" spc="-3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padronização</a:t>
            </a:r>
            <a:endParaRPr sz="1400">
              <a:latin typeface="Segoe UI Symbol"/>
              <a:cs typeface="Segoe UI Symbol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  <a:tabLst>
                <a:tab pos="756285" algn="l"/>
              </a:tabLst>
            </a:pPr>
            <a:r>
              <a:rPr sz="1400" dirty="0">
                <a:solidFill>
                  <a:srgbClr val="286E82"/>
                </a:solidFill>
                <a:latin typeface="Arial"/>
                <a:cs typeface="Arial"/>
              </a:rPr>
              <a:t>–	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Colaboração nos processos </a:t>
            </a:r>
            <a:r>
              <a:rPr sz="1400" spc="5" dirty="0">
                <a:solidFill>
                  <a:srgbClr val="286E82"/>
                </a:solidFill>
                <a:latin typeface="Segoe UI Symbol"/>
                <a:cs typeface="Segoe UI Symbol"/>
              </a:rPr>
              <a:t>abertos</a:t>
            </a:r>
            <a:r>
              <a:rPr sz="1400" spc="-6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de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2756" y="6577076"/>
            <a:ext cx="2190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normatização</a:t>
            </a:r>
            <a:r>
              <a:rPr sz="1400" spc="-4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internacional;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70145" y="3675354"/>
            <a:ext cx="3508375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Agregar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corpo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técnico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especializado;</a:t>
            </a:r>
            <a:endParaRPr sz="1400">
              <a:latin typeface="Segoe UI Symbol"/>
              <a:cs typeface="Segoe UI Symbol"/>
            </a:endParaRPr>
          </a:p>
          <a:p>
            <a:pPr marL="299085" indent="-287020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Colaboração com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ABNT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e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outros</a:t>
            </a:r>
            <a:r>
              <a:rPr sz="1400" spc="-5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órgãos;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512945" y="4485894"/>
            <a:ext cx="4226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Propostas de políticas públicas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para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o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Brasil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estar 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entre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os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líderes mundiais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em</a:t>
            </a:r>
            <a:r>
              <a:rPr sz="1400" spc="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IoT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70145" y="4955285"/>
            <a:ext cx="3750310" cy="139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834390" indent="-287020">
              <a:lnSpc>
                <a:spcPct val="100000"/>
              </a:lnSpc>
              <a:spcBef>
                <a:spcPts val="100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Inserido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na cadeia e no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mercado  internacional;</a:t>
            </a:r>
            <a:endParaRPr sz="1400">
              <a:latin typeface="Segoe UI Symbol"/>
              <a:cs typeface="Segoe UI Symbol"/>
            </a:endParaRPr>
          </a:p>
          <a:p>
            <a:pPr marL="299085" indent="-2870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Geração de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inovação, investimentos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e</a:t>
            </a:r>
            <a:r>
              <a:rPr sz="1400" spc="-2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10" dirty="0">
                <a:solidFill>
                  <a:srgbClr val="286E82"/>
                </a:solidFill>
                <a:latin typeface="Segoe UI Symbol"/>
                <a:cs typeface="Segoe UI Symbol"/>
              </a:rPr>
              <a:t>valor</a:t>
            </a:r>
            <a:endParaRPr sz="1400">
              <a:latin typeface="Segoe UI Symbol"/>
              <a:cs typeface="Segoe UI Symbol"/>
            </a:endParaRPr>
          </a:p>
          <a:p>
            <a:pPr marL="299085">
              <a:lnSpc>
                <a:spcPct val="100000"/>
              </a:lnSpc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agregado;</a:t>
            </a:r>
            <a:endParaRPr sz="1400">
              <a:latin typeface="Segoe UI Symbol"/>
              <a:cs typeface="Segoe UI Symbol"/>
            </a:endParaRPr>
          </a:p>
          <a:p>
            <a:pPr marL="299085" marR="75565" indent="-287020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Focado nas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áreas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de natural liderança</a:t>
            </a:r>
            <a:r>
              <a:rPr sz="1400" spc="-8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dirty="0">
                <a:solidFill>
                  <a:srgbClr val="286E82"/>
                </a:solidFill>
                <a:latin typeface="Segoe UI Symbol"/>
                <a:cs typeface="Segoe UI Symbol"/>
              </a:rPr>
              <a:t>e/ou  oportunidade</a:t>
            </a:r>
            <a:r>
              <a:rPr sz="1400" spc="-2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286E82"/>
                </a:solidFill>
                <a:latin typeface="Segoe UI Symbol"/>
                <a:cs typeface="Segoe UI Symbol"/>
              </a:rPr>
              <a:t>global;</a:t>
            </a:r>
            <a:endParaRPr sz="14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4538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/>
              <a:t>IoT, </a:t>
            </a:r>
            <a:r>
              <a:rPr sz="2200" dirty="0"/>
              <a:t>Internet das Coisas </a:t>
            </a:r>
            <a:r>
              <a:rPr sz="2200" spc="-5" dirty="0"/>
              <a:t>–</a:t>
            </a:r>
            <a:r>
              <a:rPr sz="2200" spc="-160" dirty="0"/>
              <a:t> </a:t>
            </a:r>
            <a:r>
              <a:rPr sz="2200" dirty="0"/>
              <a:t>Agricultura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0" y="1752502"/>
            <a:ext cx="9143999" cy="4236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917192"/>
            <a:ext cx="9143999" cy="3921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39693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IoT, Internet das Coisas </a:t>
            </a:r>
            <a:r>
              <a:rPr sz="2200" spc="-5" dirty="0"/>
              <a:t>–</a:t>
            </a:r>
            <a:r>
              <a:rPr sz="2200" spc="-125" dirty="0"/>
              <a:t> </a:t>
            </a:r>
            <a:r>
              <a:rPr sz="2200" dirty="0"/>
              <a:t>Varejo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897636" y="691895"/>
            <a:ext cx="7130033" cy="590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4205" y="3203270"/>
            <a:ext cx="6417945" cy="285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  <a:tabLst>
                <a:tab pos="1494155" algn="l"/>
              </a:tabLst>
            </a:pPr>
            <a:r>
              <a:rPr sz="2400" spc="-5" dirty="0">
                <a:solidFill>
                  <a:srgbClr val="2C7B91"/>
                </a:solidFill>
                <a:latin typeface="Segoe UI Symbol"/>
                <a:cs typeface="Segoe UI Symbol"/>
              </a:rPr>
              <a:t>Audiência	Púbica</a:t>
            </a:r>
            <a:endParaRPr sz="2400">
              <a:latin typeface="Segoe UI Symbol"/>
              <a:cs typeface="Segoe UI Symbol"/>
            </a:endParaRPr>
          </a:p>
          <a:p>
            <a:pPr marL="12065" marR="5080" algn="ctr">
              <a:lnSpc>
                <a:spcPts val="2590"/>
              </a:lnSpc>
              <a:spcBef>
                <a:spcPts val="185"/>
              </a:spcBef>
            </a:pPr>
            <a:r>
              <a:rPr sz="2400" spc="-50" dirty="0">
                <a:solidFill>
                  <a:srgbClr val="2C7B91"/>
                </a:solidFill>
                <a:latin typeface="Segoe UI Symbol"/>
                <a:cs typeface="Segoe UI Symbol"/>
              </a:rPr>
              <a:t>Tema: </a:t>
            </a:r>
            <a:r>
              <a:rPr sz="2400" dirty="0">
                <a:solidFill>
                  <a:srgbClr val="2C7B91"/>
                </a:solidFill>
                <a:latin typeface="Segoe UI Symbol"/>
                <a:cs typeface="Segoe UI Symbol"/>
              </a:rPr>
              <a:t>O </a:t>
            </a:r>
            <a:r>
              <a:rPr sz="2400" spc="-5" dirty="0">
                <a:solidFill>
                  <a:srgbClr val="2C7B91"/>
                </a:solidFill>
                <a:latin typeface="Segoe UI Symbol"/>
                <a:cs typeface="Segoe UI Symbol"/>
              </a:rPr>
              <a:t>potencial </a:t>
            </a:r>
            <a:r>
              <a:rPr sz="2400" dirty="0">
                <a:solidFill>
                  <a:srgbClr val="2C7B91"/>
                </a:solidFill>
                <a:latin typeface="Segoe UI Symbol"/>
                <a:cs typeface="Segoe UI Symbol"/>
              </a:rPr>
              <a:t>da </a:t>
            </a:r>
            <a:r>
              <a:rPr sz="2400" spc="-5" dirty="0">
                <a:solidFill>
                  <a:srgbClr val="2C7B91"/>
                </a:solidFill>
                <a:latin typeface="Segoe UI Symbol"/>
                <a:cs typeface="Segoe UI Symbol"/>
              </a:rPr>
              <a:t>Internet </a:t>
            </a:r>
            <a:r>
              <a:rPr sz="2400" dirty="0">
                <a:solidFill>
                  <a:srgbClr val="2C7B91"/>
                </a:solidFill>
                <a:latin typeface="Segoe UI Symbol"/>
                <a:cs typeface="Segoe UI Symbol"/>
              </a:rPr>
              <a:t>das </a:t>
            </a:r>
            <a:r>
              <a:rPr sz="2400" spc="-5" dirty="0">
                <a:solidFill>
                  <a:srgbClr val="2C7B91"/>
                </a:solidFill>
                <a:latin typeface="Segoe UI Symbol"/>
                <a:cs typeface="Segoe UI Symbol"/>
              </a:rPr>
              <a:t>Coisas </a:t>
            </a:r>
            <a:r>
              <a:rPr sz="2400" spc="-10" dirty="0">
                <a:solidFill>
                  <a:srgbClr val="2C7B91"/>
                </a:solidFill>
                <a:latin typeface="Segoe UI Symbol"/>
                <a:cs typeface="Segoe UI Symbol"/>
              </a:rPr>
              <a:t>para </a:t>
            </a:r>
            <a:r>
              <a:rPr sz="2400" dirty="0">
                <a:solidFill>
                  <a:srgbClr val="2C7B91"/>
                </a:solidFill>
                <a:latin typeface="Segoe UI Symbol"/>
                <a:cs typeface="Segoe UI Symbol"/>
              </a:rPr>
              <a:t>o  Brasil</a:t>
            </a:r>
            <a:endParaRPr sz="24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2611755" marR="311150" indent="-2145030">
              <a:lnSpc>
                <a:spcPts val="2160"/>
              </a:lnSpc>
              <a:spcBef>
                <a:spcPts val="1980"/>
              </a:spcBef>
            </a:pPr>
            <a:r>
              <a:rPr sz="2000" dirty="0">
                <a:solidFill>
                  <a:srgbClr val="2C7B91"/>
                </a:solidFill>
                <a:latin typeface="Segoe UI Symbol"/>
                <a:cs typeface="Segoe UI Symbol"/>
              </a:rPr>
              <a:t>Comissão </a:t>
            </a:r>
            <a:r>
              <a:rPr sz="2000" spc="-5" dirty="0">
                <a:solidFill>
                  <a:srgbClr val="2C7B91"/>
                </a:solidFill>
                <a:latin typeface="Segoe UI Symbol"/>
                <a:cs typeface="Segoe UI Symbol"/>
              </a:rPr>
              <a:t>de Ciência </a:t>
            </a:r>
            <a:r>
              <a:rPr sz="2000" dirty="0">
                <a:solidFill>
                  <a:srgbClr val="2C7B91"/>
                </a:solidFill>
                <a:latin typeface="Segoe UI Symbol"/>
                <a:cs typeface="Segoe UI Symbol"/>
              </a:rPr>
              <a:t>e </a:t>
            </a:r>
            <a:r>
              <a:rPr sz="2000" spc="-20" dirty="0">
                <a:solidFill>
                  <a:srgbClr val="2C7B91"/>
                </a:solidFill>
                <a:latin typeface="Segoe UI Symbol"/>
                <a:cs typeface="Segoe UI Symbol"/>
              </a:rPr>
              <a:t>Tecnologia, </a:t>
            </a:r>
            <a:r>
              <a:rPr sz="2000" spc="-5" dirty="0">
                <a:solidFill>
                  <a:srgbClr val="2C7B91"/>
                </a:solidFill>
                <a:latin typeface="Segoe UI Symbol"/>
                <a:cs typeface="Segoe UI Symbol"/>
              </a:rPr>
              <a:t>Comunicação </a:t>
            </a:r>
            <a:r>
              <a:rPr sz="2000" dirty="0">
                <a:solidFill>
                  <a:srgbClr val="2C7B91"/>
                </a:solidFill>
                <a:latin typeface="Segoe UI Symbol"/>
                <a:cs typeface="Segoe UI Symbol"/>
              </a:rPr>
              <a:t>e  </a:t>
            </a:r>
            <a:r>
              <a:rPr sz="2000" spc="-5" dirty="0">
                <a:solidFill>
                  <a:srgbClr val="2C7B91"/>
                </a:solidFill>
                <a:latin typeface="Segoe UI Symbol"/>
                <a:cs typeface="Segoe UI Symbol"/>
              </a:rPr>
              <a:t>Informática</a:t>
            </a:r>
            <a:endParaRPr sz="2000">
              <a:latin typeface="Segoe UI Symbol"/>
              <a:cs typeface="Segoe UI Symbol"/>
            </a:endParaRPr>
          </a:p>
          <a:p>
            <a:pPr marR="53975" algn="ctr">
              <a:lnSpc>
                <a:spcPct val="100000"/>
              </a:lnSpc>
              <a:spcBef>
                <a:spcPts val="1810"/>
              </a:spcBef>
            </a:pPr>
            <a:r>
              <a:rPr sz="2000" spc="-5" dirty="0">
                <a:solidFill>
                  <a:srgbClr val="2C7B91"/>
                </a:solidFill>
                <a:latin typeface="Segoe UI Symbol"/>
                <a:cs typeface="Segoe UI Symbol"/>
              </a:rPr>
              <a:t>Brasília, 26 </a:t>
            </a:r>
            <a:r>
              <a:rPr sz="2000" dirty="0">
                <a:solidFill>
                  <a:srgbClr val="2C7B91"/>
                </a:solidFill>
                <a:latin typeface="Segoe UI Symbol"/>
                <a:cs typeface="Segoe UI Symbol"/>
              </a:rPr>
              <a:t>de </a:t>
            </a:r>
            <a:r>
              <a:rPr sz="2000" spc="-5" dirty="0">
                <a:solidFill>
                  <a:srgbClr val="2C7B91"/>
                </a:solidFill>
                <a:latin typeface="Segoe UI Symbol"/>
                <a:cs typeface="Segoe UI Symbol"/>
              </a:rPr>
              <a:t>novembro </a:t>
            </a:r>
            <a:r>
              <a:rPr sz="2000" dirty="0">
                <a:solidFill>
                  <a:srgbClr val="2C7B91"/>
                </a:solidFill>
                <a:latin typeface="Segoe UI Symbol"/>
                <a:cs typeface="Segoe UI Symbol"/>
              </a:rPr>
              <a:t>de </a:t>
            </a:r>
            <a:r>
              <a:rPr sz="2000" spc="-5" dirty="0">
                <a:solidFill>
                  <a:srgbClr val="2C7B91"/>
                </a:solidFill>
                <a:latin typeface="Segoe UI Symbol"/>
                <a:cs typeface="Segoe UI Symbol"/>
              </a:rPr>
              <a:t>2015</a:t>
            </a:r>
            <a:endParaRPr sz="20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0097" y="3288292"/>
            <a:ext cx="1934977" cy="2175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2992" y="4140834"/>
            <a:ext cx="1612265" cy="1588135"/>
          </a:xfrm>
          <a:custGeom>
            <a:avLst/>
            <a:gdLst/>
            <a:ahLst/>
            <a:cxnLst/>
            <a:rect l="l" t="t" r="r" b="b"/>
            <a:pathLst>
              <a:path w="1612264" h="1588135">
                <a:moveTo>
                  <a:pt x="1316482" y="1210945"/>
                </a:moveTo>
                <a:lnTo>
                  <a:pt x="295656" y="1210945"/>
                </a:lnTo>
                <a:lnTo>
                  <a:pt x="330171" y="1251090"/>
                </a:lnTo>
                <a:lnTo>
                  <a:pt x="367747" y="1288205"/>
                </a:lnTo>
                <a:lnTo>
                  <a:pt x="408182" y="1322126"/>
                </a:lnTo>
                <a:lnTo>
                  <a:pt x="451274" y="1352689"/>
                </a:lnTo>
                <a:lnTo>
                  <a:pt x="496824" y="1379727"/>
                </a:lnTo>
                <a:lnTo>
                  <a:pt x="468122" y="1542478"/>
                </a:lnTo>
                <a:lnTo>
                  <a:pt x="592074" y="1587639"/>
                </a:lnTo>
                <a:lnTo>
                  <a:pt x="674751" y="1444498"/>
                </a:lnTo>
                <a:lnTo>
                  <a:pt x="1126736" y="1444498"/>
                </a:lnTo>
                <a:lnTo>
                  <a:pt x="1115314" y="1379727"/>
                </a:lnTo>
                <a:lnTo>
                  <a:pt x="1160863" y="1352689"/>
                </a:lnTo>
                <a:lnTo>
                  <a:pt x="1203955" y="1322126"/>
                </a:lnTo>
                <a:lnTo>
                  <a:pt x="1244390" y="1288205"/>
                </a:lnTo>
                <a:lnTo>
                  <a:pt x="1281966" y="1251090"/>
                </a:lnTo>
                <a:lnTo>
                  <a:pt x="1316482" y="1210945"/>
                </a:lnTo>
                <a:close/>
              </a:path>
              <a:path w="1612264" h="1588135">
                <a:moveTo>
                  <a:pt x="1126736" y="1444498"/>
                </a:moveTo>
                <a:lnTo>
                  <a:pt x="937387" y="1444498"/>
                </a:lnTo>
                <a:lnTo>
                  <a:pt x="1020064" y="1587639"/>
                </a:lnTo>
                <a:lnTo>
                  <a:pt x="1144016" y="1542478"/>
                </a:lnTo>
                <a:lnTo>
                  <a:pt x="1126736" y="1444498"/>
                </a:lnTo>
                <a:close/>
              </a:path>
              <a:path w="1612264" h="1588135">
                <a:moveTo>
                  <a:pt x="937387" y="1444498"/>
                </a:moveTo>
                <a:lnTo>
                  <a:pt x="674751" y="1444498"/>
                </a:lnTo>
                <a:lnTo>
                  <a:pt x="727009" y="1453062"/>
                </a:lnTo>
                <a:lnTo>
                  <a:pt x="779671" y="1457345"/>
                </a:lnTo>
                <a:lnTo>
                  <a:pt x="832466" y="1457345"/>
                </a:lnTo>
                <a:lnTo>
                  <a:pt x="885128" y="1453062"/>
                </a:lnTo>
                <a:lnTo>
                  <a:pt x="937387" y="1444498"/>
                </a:lnTo>
                <a:close/>
              </a:path>
              <a:path w="1612264" h="1588135">
                <a:moveTo>
                  <a:pt x="1589278" y="601726"/>
                </a:moveTo>
                <a:lnTo>
                  <a:pt x="22860" y="601726"/>
                </a:lnTo>
                <a:lnTo>
                  <a:pt x="0" y="731773"/>
                </a:lnTo>
                <a:lnTo>
                  <a:pt x="155321" y="788288"/>
                </a:lnTo>
                <a:lnTo>
                  <a:pt x="155953" y="841234"/>
                </a:lnTo>
                <a:lnTo>
                  <a:pt x="160872" y="893827"/>
                </a:lnTo>
                <a:lnTo>
                  <a:pt x="170033" y="945803"/>
                </a:lnTo>
                <a:lnTo>
                  <a:pt x="183395" y="996902"/>
                </a:lnTo>
                <a:lnTo>
                  <a:pt x="200914" y="1046860"/>
                </a:lnTo>
                <a:lnTo>
                  <a:pt x="74295" y="1153159"/>
                </a:lnTo>
                <a:lnTo>
                  <a:pt x="140335" y="1267459"/>
                </a:lnTo>
                <a:lnTo>
                  <a:pt x="295656" y="1210945"/>
                </a:lnTo>
                <a:lnTo>
                  <a:pt x="1504456" y="1210945"/>
                </a:lnTo>
                <a:lnTo>
                  <a:pt x="1537843" y="1153159"/>
                </a:lnTo>
                <a:lnTo>
                  <a:pt x="1411224" y="1046860"/>
                </a:lnTo>
                <a:lnTo>
                  <a:pt x="1428742" y="996902"/>
                </a:lnTo>
                <a:lnTo>
                  <a:pt x="1442104" y="945803"/>
                </a:lnTo>
                <a:lnTo>
                  <a:pt x="1451265" y="893827"/>
                </a:lnTo>
                <a:lnTo>
                  <a:pt x="1456184" y="841234"/>
                </a:lnTo>
                <a:lnTo>
                  <a:pt x="1456817" y="788288"/>
                </a:lnTo>
                <a:lnTo>
                  <a:pt x="1612138" y="731773"/>
                </a:lnTo>
                <a:lnTo>
                  <a:pt x="1589278" y="601726"/>
                </a:lnTo>
                <a:close/>
              </a:path>
              <a:path w="1612264" h="1588135">
                <a:moveTo>
                  <a:pt x="1504456" y="1210945"/>
                </a:moveTo>
                <a:lnTo>
                  <a:pt x="1316482" y="1210945"/>
                </a:lnTo>
                <a:lnTo>
                  <a:pt x="1471803" y="1267459"/>
                </a:lnTo>
                <a:lnTo>
                  <a:pt x="1504456" y="1210945"/>
                </a:lnTo>
                <a:close/>
              </a:path>
              <a:path w="1612264" h="1588135">
                <a:moveTo>
                  <a:pt x="337947" y="146303"/>
                </a:moveTo>
                <a:lnTo>
                  <a:pt x="236855" y="231139"/>
                </a:lnTo>
                <a:lnTo>
                  <a:pt x="319532" y="374269"/>
                </a:lnTo>
                <a:lnTo>
                  <a:pt x="285965" y="415273"/>
                </a:lnTo>
                <a:lnTo>
                  <a:pt x="255916" y="458741"/>
                </a:lnTo>
                <a:lnTo>
                  <a:pt x="229518" y="504452"/>
                </a:lnTo>
                <a:lnTo>
                  <a:pt x="206906" y="552186"/>
                </a:lnTo>
                <a:lnTo>
                  <a:pt x="188214" y="601726"/>
                </a:lnTo>
                <a:lnTo>
                  <a:pt x="1423924" y="601726"/>
                </a:lnTo>
                <a:lnTo>
                  <a:pt x="1405231" y="552186"/>
                </a:lnTo>
                <a:lnTo>
                  <a:pt x="1382619" y="504452"/>
                </a:lnTo>
                <a:lnTo>
                  <a:pt x="1356221" y="458741"/>
                </a:lnTo>
                <a:lnTo>
                  <a:pt x="1326172" y="415273"/>
                </a:lnTo>
                <a:lnTo>
                  <a:pt x="1292606" y="374269"/>
                </a:lnTo>
                <a:lnTo>
                  <a:pt x="1362958" y="252475"/>
                </a:lnTo>
                <a:lnTo>
                  <a:pt x="464566" y="252475"/>
                </a:lnTo>
                <a:lnTo>
                  <a:pt x="337947" y="146303"/>
                </a:lnTo>
                <a:close/>
              </a:path>
              <a:path w="1612264" h="1588135">
                <a:moveTo>
                  <a:pt x="872109" y="0"/>
                </a:moveTo>
                <a:lnTo>
                  <a:pt x="740029" y="0"/>
                </a:lnTo>
                <a:lnTo>
                  <a:pt x="711327" y="162687"/>
                </a:lnTo>
                <a:lnTo>
                  <a:pt x="659292" y="172500"/>
                </a:lnTo>
                <a:lnTo>
                  <a:pt x="608355" y="186483"/>
                </a:lnTo>
                <a:lnTo>
                  <a:pt x="558759" y="204539"/>
                </a:lnTo>
                <a:lnTo>
                  <a:pt x="510748" y="226569"/>
                </a:lnTo>
                <a:lnTo>
                  <a:pt x="464566" y="252475"/>
                </a:lnTo>
                <a:lnTo>
                  <a:pt x="1147572" y="252475"/>
                </a:lnTo>
                <a:lnTo>
                  <a:pt x="1101389" y="226569"/>
                </a:lnTo>
                <a:lnTo>
                  <a:pt x="1053378" y="204539"/>
                </a:lnTo>
                <a:lnTo>
                  <a:pt x="1003782" y="186483"/>
                </a:lnTo>
                <a:lnTo>
                  <a:pt x="952845" y="172500"/>
                </a:lnTo>
                <a:lnTo>
                  <a:pt x="900811" y="162687"/>
                </a:lnTo>
                <a:lnTo>
                  <a:pt x="872109" y="0"/>
                </a:lnTo>
                <a:close/>
              </a:path>
              <a:path w="1612264" h="1588135">
                <a:moveTo>
                  <a:pt x="1274191" y="146303"/>
                </a:moveTo>
                <a:lnTo>
                  <a:pt x="1147572" y="252475"/>
                </a:lnTo>
                <a:lnTo>
                  <a:pt x="1362958" y="252475"/>
                </a:lnTo>
                <a:lnTo>
                  <a:pt x="1375283" y="231139"/>
                </a:lnTo>
                <a:lnTo>
                  <a:pt x="1274191" y="14630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2992" y="4140834"/>
            <a:ext cx="1612265" cy="1588135"/>
          </a:xfrm>
          <a:custGeom>
            <a:avLst/>
            <a:gdLst/>
            <a:ahLst/>
            <a:cxnLst/>
            <a:rect l="l" t="t" r="r" b="b"/>
            <a:pathLst>
              <a:path w="1612264" h="1588135">
                <a:moveTo>
                  <a:pt x="1147572" y="252475"/>
                </a:moveTo>
                <a:lnTo>
                  <a:pt x="1274191" y="146303"/>
                </a:lnTo>
                <a:lnTo>
                  <a:pt x="1375283" y="231139"/>
                </a:lnTo>
                <a:lnTo>
                  <a:pt x="1292606" y="374269"/>
                </a:lnTo>
                <a:lnTo>
                  <a:pt x="1326172" y="415273"/>
                </a:lnTo>
                <a:lnTo>
                  <a:pt x="1356221" y="458741"/>
                </a:lnTo>
                <a:lnTo>
                  <a:pt x="1382619" y="504452"/>
                </a:lnTo>
                <a:lnTo>
                  <a:pt x="1405231" y="552186"/>
                </a:lnTo>
                <a:lnTo>
                  <a:pt x="1423924" y="601726"/>
                </a:lnTo>
                <a:lnTo>
                  <a:pt x="1589278" y="601726"/>
                </a:lnTo>
                <a:lnTo>
                  <a:pt x="1612138" y="731773"/>
                </a:lnTo>
                <a:lnTo>
                  <a:pt x="1456817" y="788288"/>
                </a:lnTo>
                <a:lnTo>
                  <a:pt x="1456184" y="841234"/>
                </a:lnTo>
                <a:lnTo>
                  <a:pt x="1451265" y="893827"/>
                </a:lnTo>
                <a:lnTo>
                  <a:pt x="1442104" y="945803"/>
                </a:lnTo>
                <a:lnTo>
                  <a:pt x="1428742" y="996902"/>
                </a:lnTo>
                <a:lnTo>
                  <a:pt x="1411224" y="1046860"/>
                </a:lnTo>
                <a:lnTo>
                  <a:pt x="1537843" y="1153159"/>
                </a:lnTo>
                <a:lnTo>
                  <a:pt x="1471803" y="1267459"/>
                </a:lnTo>
                <a:lnTo>
                  <a:pt x="1316482" y="1210945"/>
                </a:lnTo>
                <a:lnTo>
                  <a:pt x="1281966" y="1251090"/>
                </a:lnTo>
                <a:lnTo>
                  <a:pt x="1244390" y="1288205"/>
                </a:lnTo>
                <a:lnTo>
                  <a:pt x="1203955" y="1322126"/>
                </a:lnTo>
                <a:lnTo>
                  <a:pt x="1160863" y="1352689"/>
                </a:lnTo>
                <a:lnTo>
                  <a:pt x="1115314" y="1379727"/>
                </a:lnTo>
                <a:lnTo>
                  <a:pt x="1144016" y="1542478"/>
                </a:lnTo>
                <a:lnTo>
                  <a:pt x="1020064" y="1587639"/>
                </a:lnTo>
                <a:lnTo>
                  <a:pt x="937387" y="1444498"/>
                </a:lnTo>
                <a:lnTo>
                  <a:pt x="885128" y="1453062"/>
                </a:lnTo>
                <a:lnTo>
                  <a:pt x="832466" y="1457345"/>
                </a:lnTo>
                <a:lnTo>
                  <a:pt x="779671" y="1457345"/>
                </a:lnTo>
                <a:lnTo>
                  <a:pt x="727009" y="1453062"/>
                </a:lnTo>
                <a:lnTo>
                  <a:pt x="674751" y="1444498"/>
                </a:lnTo>
                <a:lnTo>
                  <a:pt x="592074" y="1587639"/>
                </a:lnTo>
                <a:lnTo>
                  <a:pt x="468122" y="1542478"/>
                </a:lnTo>
                <a:lnTo>
                  <a:pt x="496824" y="1379727"/>
                </a:lnTo>
                <a:lnTo>
                  <a:pt x="451274" y="1352689"/>
                </a:lnTo>
                <a:lnTo>
                  <a:pt x="408182" y="1322126"/>
                </a:lnTo>
                <a:lnTo>
                  <a:pt x="367747" y="1288205"/>
                </a:lnTo>
                <a:lnTo>
                  <a:pt x="330171" y="1251090"/>
                </a:lnTo>
                <a:lnTo>
                  <a:pt x="295656" y="1210945"/>
                </a:lnTo>
                <a:lnTo>
                  <a:pt x="140335" y="1267459"/>
                </a:lnTo>
                <a:lnTo>
                  <a:pt x="74295" y="1153159"/>
                </a:lnTo>
                <a:lnTo>
                  <a:pt x="200914" y="1046860"/>
                </a:lnTo>
                <a:lnTo>
                  <a:pt x="183395" y="996902"/>
                </a:lnTo>
                <a:lnTo>
                  <a:pt x="170033" y="945803"/>
                </a:lnTo>
                <a:lnTo>
                  <a:pt x="160872" y="893827"/>
                </a:lnTo>
                <a:lnTo>
                  <a:pt x="155953" y="841234"/>
                </a:lnTo>
                <a:lnTo>
                  <a:pt x="155321" y="788288"/>
                </a:lnTo>
                <a:lnTo>
                  <a:pt x="0" y="731773"/>
                </a:lnTo>
                <a:lnTo>
                  <a:pt x="22860" y="601726"/>
                </a:lnTo>
                <a:lnTo>
                  <a:pt x="188214" y="601726"/>
                </a:lnTo>
                <a:lnTo>
                  <a:pt x="206906" y="552186"/>
                </a:lnTo>
                <a:lnTo>
                  <a:pt x="229518" y="504452"/>
                </a:lnTo>
                <a:lnTo>
                  <a:pt x="255916" y="458741"/>
                </a:lnTo>
                <a:lnTo>
                  <a:pt x="285965" y="415273"/>
                </a:lnTo>
                <a:lnTo>
                  <a:pt x="319532" y="374269"/>
                </a:lnTo>
                <a:lnTo>
                  <a:pt x="236855" y="231139"/>
                </a:lnTo>
                <a:lnTo>
                  <a:pt x="337947" y="146303"/>
                </a:lnTo>
                <a:lnTo>
                  <a:pt x="464566" y="252475"/>
                </a:lnTo>
                <a:lnTo>
                  <a:pt x="510748" y="226569"/>
                </a:lnTo>
                <a:lnTo>
                  <a:pt x="558759" y="204539"/>
                </a:lnTo>
                <a:lnTo>
                  <a:pt x="608355" y="186483"/>
                </a:lnTo>
                <a:lnTo>
                  <a:pt x="659292" y="172500"/>
                </a:lnTo>
                <a:lnTo>
                  <a:pt x="711327" y="162687"/>
                </a:lnTo>
                <a:lnTo>
                  <a:pt x="740029" y="0"/>
                </a:lnTo>
                <a:lnTo>
                  <a:pt x="872109" y="0"/>
                </a:lnTo>
                <a:lnTo>
                  <a:pt x="900811" y="162687"/>
                </a:lnTo>
                <a:lnTo>
                  <a:pt x="952845" y="172500"/>
                </a:lnTo>
                <a:lnTo>
                  <a:pt x="1003782" y="186483"/>
                </a:lnTo>
                <a:lnTo>
                  <a:pt x="1053378" y="204539"/>
                </a:lnTo>
                <a:lnTo>
                  <a:pt x="1101389" y="226569"/>
                </a:lnTo>
                <a:lnTo>
                  <a:pt x="1147572" y="2524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1730" y="3869309"/>
            <a:ext cx="1464310" cy="1588770"/>
          </a:xfrm>
          <a:custGeom>
            <a:avLst/>
            <a:gdLst/>
            <a:ahLst/>
            <a:cxnLst/>
            <a:rect l="l" t="t" r="r" b="b"/>
            <a:pathLst>
              <a:path w="1464310" h="1588770">
                <a:moveTo>
                  <a:pt x="1135633" y="1195324"/>
                </a:moveTo>
                <a:lnTo>
                  <a:pt x="328168" y="1195324"/>
                </a:lnTo>
                <a:lnTo>
                  <a:pt x="365284" y="1229483"/>
                </a:lnTo>
                <a:lnTo>
                  <a:pt x="405092" y="1260108"/>
                </a:lnTo>
                <a:lnTo>
                  <a:pt x="447341" y="1287049"/>
                </a:lnTo>
                <a:lnTo>
                  <a:pt x="491781" y="1310160"/>
                </a:lnTo>
                <a:lnTo>
                  <a:pt x="538161" y="1329291"/>
                </a:lnTo>
                <a:lnTo>
                  <a:pt x="586232" y="1344295"/>
                </a:lnTo>
                <a:lnTo>
                  <a:pt x="643635" y="1588262"/>
                </a:lnTo>
                <a:lnTo>
                  <a:pt x="820166" y="1588262"/>
                </a:lnTo>
                <a:lnTo>
                  <a:pt x="877569" y="1344295"/>
                </a:lnTo>
                <a:lnTo>
                  <a:pt x="925640" y="1329291"/>
                </a:lnTo>
                <a:lnTo>
                  <a:pt x="972020" y="1310160"/>
                </a:lnTo>
                <a:lnTo>
                  <a:pt x="1016460" y="1287049"/>
                </a:lnTo>
                <a:lnTo>
                  <a:pt x="1058709" y="1260108"/>
                </a:lnTo>
                <a:lnTo>
                  <a:pt x="1098517" y="1229483"/>
                </a:lnTo>
                <a:lnTo>
                  <a:pt x="1135633" y="1195324"/>
                </a:lnTo>
                <a:close/>
              </a:path>
              <a:path w="1464310" h="1588770">
                <a:moveTo>
                  <a:pt x="88265" y="320675"/>
                </a:moveTo>
                <a:lnTo>
                  <a:pt x="0" y="473583"/>
                </a:lnTo>
                <a:lnTo>
                  <a:pt x="182626" y="645160"/>
                </a:lnTo>
                <a:lnTo>
                  <a:pt x="171619" y="694323"/>
                </a:lnTo>
                <a:lnTo>
                  <a:pt x="165015" y="744078"/>
                </a:lnTo>
                <a:lnTo>
                  <a:pt x="162813" y="794131"/>
                </a:lnTo>
                <a:lnTo>
                  <a:pt x="165015" y="844183"/>
                </a:lnTo>
                <a:lnTo>
                  <a:pt x="171619" y="893938"/>
                </a:lnTo>
                <a:lnTo>
                  <a:pt x="182626" y="943102"/>
                </a:lnTo>
                <a:lnTo>
                  <a:pt x="0" y="1114679"/>
                </a:lnTo>
                <a:lnTo>
                  <a:pt x="88265" y="1267587"/>
                </a:lnTo>
                <a:lnTo>
                  <a:pt x="328168" y="1195324"/>
                </a:lnTo>
                <a:lnTo>
                  <a:pt x="1417250" y="1195324"/>
                </a:lnTo>
                <a:lnTo>
                  <a:pt x="1463802" y="1114679"/>
                </a:lnTo>
                <a:lnTo>
                  <a:pt x="1281176" y="943102"/>
                </a:lnTo>
                <a:lnTo>
                  <a:pt x="1292182" y="893938"/>
                </a:lnTo>
                <a:lnTo>
                  <a:pt x="1298786" y="844183"/>
                </a:lnTo>
                <a:lnTo>
                  <a:pt x="1300988" y="794131"/>
                </a:lnTo>
                <a:lnTo>
                  <a:pt x="1298786" y="744078"/>
                </a:lnTo>
                <a:lnTo>
                  <a:pt x="1292182" y="694323"/>
                </a:lnTo>
                <a:lnTo>
                  <a:pt x="1281176" y="645160"/>
                </a:lnTo>
                <a:lnTo>
                  <a:pt x="1463802" y="473583"/>
                </a:lnTo>
                <a:lnTo>
                  <a:pt x="1417250" y="392938"/>
                </a:lnTo>
                <a:lnTo>
                  <a:pt x="328168" y="392938"/>
                </a:lnTo>
                <a:lnTo>
                  <a:pt x="88265" y="320675"/>
                </a:lnTo>
                <a:close/>
              </a:path>
              <a:path w="1464310" h="1588770">
                <a:moveTo>
                  <a:pt x="1417250" y="1195324"/>
                </a:moveTo>
                <a:lnTo>
                  <a:pt x="1135633" y="1195324"/>
                </a:lnTo>
                <a:lnTo>
                  <a:pt x="1375536" y="1267587"/>
                </a:lnTo>
                <a:lnTo>
                  <a:pt x="1417250" y="1195324"/>
                </a:lnTo>
                <a:close/>
              </a:path>
              <a:path w="1464310" h="1588770">
                <a:moveTo>
                  <a:pt x="820166" y="0"/>
                </a:moveTo>
                <a:lnTo>
                  <a:pt x="643635" y="0"/>
                </a:lnTo>
                <a:lnTo>
                  <a:pt x="586232" y="243967"/>
                </a:lnTo>
                <a:lnTo>
                  <a:pt x="538161" y="258970"/>
                </a:lnTo>
                <a:lnTo>
                  <a:pt x="491781" y="278101"/>
                </a:lnTo>
                <a:lnTo>
                  <a:pt x="447341" y="301212"/>
                </a:lnTo>
                <a:lnTo>
                  <a:pt x="405092" y="328153"/>
                </a:lnTo>
                <a:lnTo>
                  <a:pt x="365284" y="358778"/>
                </a:lnTo>
                <a:lnTo>
                  <a:pt x="328168" y="392938"/>
                </a:lnTo>
                <a:lnTo>
                  <a:pt x="1135633" y="392938"/>
                </a:lnTo>
                <a:lnTo>
                  <a:pt x="1098517" y="358778"/>
                </a:lnTo>
                <a:lnTo>
                  <a:pt x="1058709" y="328153"/>
                </a:lnTo>
                <a:lnTo>
                  <a:pt x="1016460" y="301212"/>
                </a:lnTo>
                <a:lnTo>
                  <a:pt x="972020" y="278101"/>
                </a:lnTo>
                <a:lnTo>
                  <a:pt x="925640" y="258970"/>
                </a:lnTo>
                <a:lnTo>
                  <a:pt x="877569" y="243967"/>
                </a:lnTo>
                <a:lnTo>
                  <a:pt x="820166" y="0"/>
                </a:lnTo>
                <a:close/>
              </a:path>
              <a:path w="1464310" h="1588770">
                <a:moveTo>
                  <a:pt x="1375536" y="320675"/>
                </a:moveTo>
                <a:lnTo>
                  <a:pt x="1135633" y="392938"/>
                </a:lnTo>
                <a:lnTo>
                  <a:pt x="1417250" y="392938"/>
                </a:lnTo>
                <a:lnTo>
                  <a:pt x="1375536" y="32067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1730" y="3869309"/>
            <a:ext cx="1464310" cy="1588770"/>
          </a:xfrm>
          <a:custGeom>
            <a:avLst/>
            <a:gdLst/>
            <a:ahLst/>
            <a:cxnLst/>
            <a:rect l="l" t="t" r="r" b="b"/>
            <a:pathLst>
              <a:path w="1464310" h="1588770">
                <a:moveTo>
                  <a:pt x="1135633" y="392938"/>
                </a:moveTo>
                <a:lnTo>
                  <a:pt x="1375536" y="320675"/>
                </a:lnTo>
                <a:lnTo>
                  <a:pt x="1463802" y="473583"/>
                </a:lnTo>
                <a:lnTo>
                  <a:pt x="1281176" y="645160"/>
                </a:lnTo>
                <a:lnTo>
                  <a:pt x="1292182" y="694323"/>
                </a:lnTo>
                <a:lnTo>
                  <a:pt x="1298786" y="744078"/>
                </a:lnTo>
                <a:lnTo>
                  <a:pt x="1300988" y="794131"/>
                </a:lnTo>
                <a:lnTo>
                  <a:pt x="1298786" y="844183"/>
                </a:lnTo>
                <a:lnTo>
                  <a:pt x="1292182" y="893938"/>
                </a:lnTo>
                <a:lnTo>
                  <a:pt x="1281176" y="943102"/>
                </a:lnTo>
                <a:lnTo>
                  <a:pt x="1463802" y="1114679"/>
                </a:lnTo>
                <a:lnTo>
                  <a:pt x="1375536" y="1267587"/>
                </a:lnTo>
                <a:lnTo>
                  <a:pt x="1135633" y="1195324"/>
                </a:lnTo>
                <a:lnTo>
                  <a:pt x="1098517" y="1229483"/>
                </a:lnTo>
                <a:lnTo>
                  <a:pt x="1058709" y="1260108"/>
                </a:lnTo>
                <a:lnTo>
                  <a:pt x="1016460" y="1287049"/>
                </a:lnTo>
                <a:lnTo>
                  <a:pt x="972020" y="1310160"/>
                </a:lnTo>
                <a:lnTo>
                  <a:pt x="925640" y="1329291"/>
                </a:lnTo>
                <a:lnTo>
                  <a:pt x="877569" y="1344295"/>
                </a:lnTo>
                <a:lnTo>
                  <a:pt x="820166" y="1588262"/>
                </a:lnTo>
                <a:lnTo>
                  <a:pt x="643635" y="1588262"/>
                </a:lnTo>
                <a:lnTo>
                  <a:pt x="586232" y="1344295"/>
                </a:lnTo>
                <a:lnTo>
                  <a:pt x="538161" y="1329291"/>
                </a:lnTo>
                <a:lnTo>
                  <a:pt x="491781" y="1310160"/>
                </a:lnTo>
                <a:lnTo>
                  <a:pt x="447341" y="1287049"/>
                </a:lnTo>
                <a:lnTo>
                  <a:pt x="405092" y="1260108"/>
                </a:lnTo>
                <a:lnTo>
                  <a:pt x="365284" y="1229483"/>
                </a:lnTo>
                <a:lnTo>
                  <a:pt x="328168" y="1195324"/>
                </a:lnTo>
                <a:lnTo>
                  <a:pt x="88265" y="1267587"/>
                </a:lnTo>
                <a:lnTo>
                  <a:pt x="0" y="1114679"/>
                </a:lnTo>
                <a:lnTo>
                  <a:pt x="182626" y="943102"/>
                </a:lnTo>
                <a:lnTo>
                  <a:pt x="171619" y="893938"/>
                </a:lnTo>
                <a:lnTo>
                  <a:pt x="165015" y="844183"/>
                </a:lnTo>
                <a:lnTo>
                  <a:pt x="162813" y="794131"/>
                </a:lnTo>
                <a:lnTo>
                  <a:pt x="165015" y="744078"/>
                </a:lnTo>
                <a:lnTo>
                  <a:pt x="171619" y="694323"/>
                </a:lnTo>
                <a:lnTo>
                  <a:pt x="182626" y="645160"/>
                </a:lnTo>
                <a:lnTo>
                  <a:pt x="0" y="473583"/>
                </a:lnTo>
                <a:lnTo>
                  <a:pt x="88265" y="320675"/>
                </a:lnTo>
                <a:lnTo>
                  <a:pt x="328168" y="392938"/>
                </a:lnTo>
                <a:lnTo>
                  <a:pt x="365284" y="358778"/>
                </a:lnTo>
                <a:lnTo>
                  <a:pt x="405092" y="328153"/>
                </a:lnTo>
                <a:lnTo>
                  <a:pt x="447341" y="301212"/>
                </a:lnTo>
                <a:lnTo>
                  <a:pt x="491781" y="278101"/>
                </a:lnTo>
                <a:lnTo>
                  <a:pt x="538161" y="258970"/>
                </a:lnTo>
                <a:lnTo>
                  <a:pt x="586232" y="243967"/>
                </a:lnTo>
                <a:lnTo>
                  <a:pt x="643635" y="0"/>
                </a:lnTo>
                <a:lnTo>
                  <a:pt x="820166" y="0"/>
                </a:lnTo>
                <a:lnTo>
                  <a:pt x="877569" y="243967"/>
                </a:lnTo>
                <a:lnTo>
                  <a:pt x="925640" y="258970"/>
                </a:lnTo>
                <a:lnTo>
                  <a:pt x="972020" y="278101"/>
                </a:lnTo>
                <a:lnTo>
                  <a:pt x="1016460" y="301212"/>
                </a:lnTo>
                <a:lnTo>
                  <a:pt x="1058709" y="328153"/>
                </a:lnTo>
                <a:lnTo>
                  <a:pt x="1098517" y="358778"/>
                </a:lnTo>
                <a:lnTo>
                  <a:pt x="1135633" y="39293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46475" y="4514215"/>
            <a:ext cx="2233930" cy="62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5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Negócios</a:t>
            </a:r>
            <a:endParaRPr sz="1500">
              <a:latin typeface="Calibri"/>
              <a:cs typeface="Calibri"/>
            </a:endParaRPr>
          </a:p>
          <a:p>
            <a:pPr marL="1583055">
              <a:lnSpc>
                <a:spcPts val="1475"/>
              </a:lnSpc>
            </a:pP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ol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1500">
              <a:latin typeface="Calibri"/>
              <a:cs typeface="Calibri"/>
            </a:endParaRPr>
          </a:p>
          <a:p>
            <a:pPr marL="1584325">
              <a:lnSpc>
                <a:spcPts val="1720"/>
              </a:lnSpc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Públicas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12057" y="2747136"/>
            <a:ext cx="1589405" cy="1555115"/>
          </a:xfrm>
          <a:custGeom>
            <a:avLst/>
            <a:gdLst/>
            <a:ahLst/>
            <a:cxnLst/>
            <a:rect l="l" t="t" r="r" b="b"/>
            <a:pathLst>
              <a:path w="1589404" h="1555114">
                <a:moveTo>
                  <a:pt x="1078347" y="1264920"/>
                </a:moveTo>
                <a:lnTo>
                  <a:pt x="498347" y="1264920"/>
                </a:lnTo>
                <a:lnTo>
                  <a:pt x="543649" y="1287545"/>
                </a:lnTo>
                <a:lnTo>
                  <a:pt x="590714" y="1306100"/>
                </a:lnTo>
                <a:lnTo>
                  <a:pt x="639254" y="1320514"/>
                </a:lnTo>
                <a:lnTo>
                  <a:pt x="688979" y="1330715"/>
                </a:lnTo>
                <a:lnTo>
                  <a:pt x="739600" y="1336633"/>
                </a:lnTo>
                <a:lnTo>
                  <a:pt x="790828" y="1338199"/>
                </a:lnTo>
                <a:lnTo>
                  <a:pt x="907288" y="1554988"/>
                </a:lnTo>
                <a:lnTo>
                  <a:pt x="1085850" y="1507236"/>
                </a:lnTo>
                <a:lnTo>
                  <a:pt x="1078347" y="1264920"/>
                </a:lnTo>
                <a:close/>
              </a:path>
              <a:path w="1589404" h="1555114">
                <a:moveTo>
                  <a:pt x="48513" y="491743"/>
                </a:moveTo>
                <a:lnTo>
                  <a:pt x="0" y="661288"/>
                </a:lnTo>
                <a:lnTo>
                  <a:pt x="214883" y="781303"/>
                </a:lnTo>
                <a:lnTo>
                  <a:pt x="216469" y="830882"/>
                </a:lnTo>
                <a:lnTo>
                  <a:pt x="222569" y="879860"/>
                </a:lnTo>
                <a:lnTo>
                  <a:pt x="233108" y="927957"/>
                </a:lnTo>
                <a:lnTo>
                  <a:pt x="248007" y="974889"/>
                </a:lnTo>
                <a:lnTo>
                  <a:pt x="267189" y="1020375"/>
                </a:lnTo>
                <a:lnTo>
                  <a:pt x="290575" y="1064133"/>
                </a:lnTo>
                <a:lnTo>
                  <a:pt x="164591" y="1275588"/>
                </a:lnTo>
                <a:lnTo>
                  <a:pt x="291338" y="1398143"/>
                </a:lnTo>
                <a:lnTo>
                  <a:pt x="498347" y="1264920"/>
                </a:lnTo>
                <a:lnTo>
                  <a:pt x="1078347" y="1264920"/>
                </a:lnTo>
                <a:lnTo>
                  <a:pt x="1078229" y="1261110"/>
                </a:lnTo>
                <a:lnTo>
                  <a:pt x="1121839" y="1234157"/>
                </a:lnTo>
                <a:lnTo>
                  <a:pt x="1162736" y="1203734"/>
                </a:lnTo>
                <a:lnTo>
                  <a:pt x="1200705" y="1170051"/>
                </a:lnTo>
                <a:lnTo>
                  <a:pt x="1235531" y="1133319"/>
                </a:lnTo>
                <a:lnTo>
                  <a:pt x="1266998" y="1093752"/>
                </a:lnTo>
                <a:lnTo>
                  <a:pt x="1294891" y="1051560"/>
                </a:lnTo>
                <a:lnTo>
                  <a:pt x="1544143" y="1051560"/>
                </a:lnTo>
                <a:lnTo>
                  <a:pt x="1589277" y="893826"/>
                </a:lnTo>
                <a:lnTo>
                  <a:pt x="1374393" y="773684"/>
                </a:lnTo>
                <a:lnTo>
                  <a:pt x="1372808" y="724105"/>
                </a:lnTo>
                <a:lnTo>
                  <a:pt x="1366708" y="675127"/>
                </a:lnTo>
                <a:lnTo>
                  <a:pt x="1356169" y="627030"/>
                </a:lnTo>
                <a:lnTo>
                  <a:pt x="1341270" y="580098"/>
                </a:lnTo>
                <a:lnTo>
                  <a:pt x="1322088" y="534612"/>
                </a:lnTo>
                <a:lnTo>
                  <a:pt x="1305421" y="503427"/>
                </a:lnTo>
                <a:lnTo>
                  <a:pt x="294385" y="503427"/>
                </a:lnTo>
                <a:lnTo>
                  <a:pt x="48513" y="491743"/>
                </a:lnTo>
                <a:close/>
              </a:path>
              <a:path w="1589404" h="1555114">
                <a:moveTo>
                  <a:pt x="1544143" y="1051560"/>
                </a:moveTo>
                <a:lnTo>
                  <a:pt x="1294891" y="1051560"/>
                </a:lnTo>
                <a:lnTo>
                  <a:pt x="1540764" y="1063370"/>
                </a:lnTo>
                <a:lnTo>
                  <a:pt x="1544143" y="1051560"/>
                </a:lnTo>
                <a:close/>
              </a:path>
              <a:path w="1589404" h="1555114">
                <a:moveTo>
                  <a:pt x="681989" y="0"/>
                </a:moveTo>
                <a:lnTo>
                  <a:pt x="503427" y="47878"/>
                </a:lnTo>
                <a:lnTo>
                  <a:pt x="511047" y="293877"/>
                </a:lnTo>
                <a:lnTo>
                  <a:pt x="467438" y="320874"/>
                </a:lnTo>
                <a:lnTo>
                  <a:pt x="426541" y="351310"/>
                </a:lnTo>
                <a:lnTo>
                  <a:pt x="388572" y="384984"/>
                </a:lnTo>
                <a:lnTo>
                  <a:pt x="353746" y="421696"/>
                </a:lnTo>
                <a:lnTo>
                  <a:pt x="322279" y="461244"/>
                </a:lnTo>
                <a:lnTo>
                  <a:pt x="294385" y="503427"/>
                </a:lnTo>
                <a:lnTo>
                  <a:pt x="1305421" y="503427"/>
                </a:lnTo>
                <a:lnTo>
                  <a:pt x="1298702" y="490854"/>
                </a:lnTo>
                <a:lnTo>
                  <a:pt x="1418330" y="290067"/>
                </a:lnTo>
                <a:lnTo>
                  <a:pt x="1090929" y="290067"/>
                </a:lnTo>
                <a:lnTo>
                  <a:pt x="1045637" y="267495"/>
                </a:lnTo>
                <a:lnTo>
                  <a:pt x="998591" y="248976"/>
                </a:lnTo>
                <a:lnTo>
                  <a:pt x="950071" y="234584"/>
                </a:lnTo>
                <a:lnTo>
                  <a:pt x="900354" y="224394"/>
                </a:lnTo>
                <a:lnTo>
                  <a:pt x="849721" y="218480"/>
                </a:lnTo>
                <a:lnTo>
                  <a:pt x="798448" y="216915"/>
                </a:lnTo>
                <a:lnTo>
                  <a:pt x="681989" y="0"/>
                </a:lnTo>
                <a:close/>
              </a:path>
              <a:path w="1589404" h="1555114">
                <a:moveTo>
                  <a:pt x="1297939" y="156972"/>
                </a:moveTo>
                <a:lnTo>
                  <a:pt x="1090929" y="290067"/>
                </a:lnTo>
                <a:lnTo>
                  <a:pt x="1418330" y="290067"/>
                </a:lnTo>
                <a:lnTo>
                  <a:pt x="1424685" y="279400"/>
                </a:lnTo>
                <a:lnTo>
                  <a:pt x="1297939" y="15697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2057" y="2747136"/>
            <a:ext cx="1589405" cy="1555115"/>
          </a:xfrm>
          <a:custGeom>
            <a:avLst/>
            <a:gdLst/>
            <a:ahLst/>
            <a:cxnLst/>
            <a:rect l="l" t="t" r="r" b="b"/>
            <a:pathLst>
              <a:path w="1589404" h="1555114">
                <a:moveTo>
                  <a:pt x="1090929" y="290067"/>
                </a:moveTo>
                <a:lnTo>
                  <a:pt x="1297939" y="156972"/>
                </a:lnTo>
                <a:lnTo>
                  <a:pt x="1424685" y="279400"/>
                </a:lnTo>
                <a:lnTo>
                  <a:pt x="1298702" y="490854"/>
                </a:lnTo>
                <a:lnTo>
                  <a:pt x="1322088" y="534612"/>
                </a:lnTo>
                <a:lnTo>
                  <a:pt x="1341270" y="580098"/>
                </a:lnTo>
                <a:lnTo>
                  <a:pt x="1356169" y="627030"/>
                </a:lnTo>
                <a:lnTo>
                  <a:pt x="1366708" y="675127"/>
                </a:lnTo>
                <a:lnTo>
                  <a:pt x="1372808" y="724105"/>
                </a:lnTo>
                <a:lnTo>
                  <a:pt x="1374393" y="773684"/>
                </a:lnTo>
                <a:lnTo>
                  <a:pt x="1589277" y="893826"/>
                </a:lnTo>
                <a:lnTo>
                  <a:pt x="1540764" y="1063370"/>
                </a:lnTo>
                <a:lnTo>
                  <a:pt x="1294891" y="1051560"/>
                </a:lnTo>
                <a:lnTo>
                  <a:pt x="1266998" y="1093752"/>
                </a:lnTo>
                <a:lnTo>
                  <a:pt x="1235531" y="1133319"/>
                </a:lnTo>
                <a:lnTo>
                  <a:pt x="1200705" y="1170051"/>
                </a:lnTo>
                <a:lnTo>
                  <a:pt x="1162736" y="1203734"/>
                </a:lnTo>
                <a:lnTo>
                  <a:pt x="1121839" y="1234157"/>
                </a:lnTo>
                <a:lnTo>
                  <a:pt x="1078229" y="1261110"/>
                </a:lnTo>
                <a:lnTo>
                  <a:pt x="1085850" y="1507236"/>
                </a:lnTo>
                <a:lnTo>
                  <a:pt x="907288" y="1554988"/>
                </a:lnTo>
                <a:lnTo>
                  <a:pt x="790828" y="1338199"/>
                </a:lnTo>
                <a:lnTo>
                  <a:pt x="739600" y="1336633"/>
                </a:lnTo>
                <a:lnTo>
                  <a:pt x="688979" y="1330715"/>
                </a:lnTo>
                <a:lnTo>
                  <a:pt x="639254" y="1320514"/>
                </a:lnTo>
                <a:lnTo>
                  <a:pt x="590714" y="1306100"/>
                </a:lnTo>
                <a:lnTo>
                  <a:pt x="543649" y="1287545"/>
                </a:lnTo>
                <a:lnTo>
                  <a:pt x="498347" y="1264920"/>
                </a:lnTo>
                <a:lnTo>
                  <a:pt x="291338" y="1398143"/>
                </a:lnTo>
                <a:lnTo>
                  <a:pt x="164591" y="1275588"/>
                </a:lnTo>
                <a:lnTo>
                  <a:pt x="290575" y="1064133"/>
                </a:lnTo>
                <a:lnTo>
                  <a:pt x="267189" y="1020375"/>
                </a:lnTo>
                <a:lnTo>
                  <a:pt x="248007" y="974889"/>
                </a:lnTo>
                <a:lnTo>
                  <a:pt x="233108" y="927957"/>
                </a:lnTo>
                <a:lnTo>
                  <a:pt x="222569" y="879860"/>
                </a:lnTo>
                <a:lnTo>
                  <a:pt x="216469" y="830882"/>
                </a:lnTo>
                <a:lnTo>
                  <a:pt x="214883" y="781303"/>
                </a:lnTo>
                <a:lnTo>
                  <a:pt x="0" y="661288"/>
                </a:lnTo>
                <a:lnTo>
                  <a:pt x="48513" y="491743"/>
                </a:lnTo>
                <a:lnTo>
                  <a:pt x="294385" y="503427"/>
                </a:lnTo>
                <a:lnTo>
                  <a:pt x="322279" y="461244"/>
                </a:lnTo>
                <a:lnTo>
                  <a:pt x="353746" y="421696"/>
                </a:lnTo>
                <a:lnTo>
                  <a:pt x="388572" y="384984"/>
                </a:lnTo>
                <a:lnTo>
                  <a:pt x="426541" y="351310"/>
                </a:lnTo>
                <a:lnTo>
                  <a:pt x="467438" y="320874"/>
                </a:lnTo>
                <a:lnTo>
                  <a:pt x="511047" y="293877"/>
                </a:lnTo>
                <a:lnTo>
                  <a:pt x="503427" y="47878"/>
                </a:lnTo>
                <a:lnTo>
                  <a:pt x="681989" y="0"/>
                </a:lnTo>
                <a:lnTo>
                  <a:pt x="798448" y="216915"/>
                </a:lnTo>
                <a:lnTo>
                  <a:pt x="849721" y="218480"/>
                </a:lnTo>
                <a:lnTo>
                  <a:pt x="900354" y="224394"/>
                </a:lnTo>
                <a:lnTo>
                  <a:pt x="950071" y="234584"/>
                </a:lnTo>
                <a:lnTo>
                  <a:pt x="998591" y="248976"/>
                </a:lnTo>
                <a:lnTo>
                  <a:pt x="1045637" y="267495"/>
                </a:lnTo>
                <a:lnTo>
                  <a:pt x="1090929" y="29006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83151" y="3376040"/>
            <a:ext cx="8483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ecno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68495" y="4515992"/>
            <a:ext cx="2053589" cy="1464945"/>
          </a:xfrm>
          <a:custGeom>
            <a:avLst/>
            <a:gdLst/>
            <a:ahLst/>
            <a:cxnLst/>
            <a:rect l="l" t="t" r="r" b="b"/>
            <a:pathLst>
              <a:path w="2053590" h="1464945">
                <a:moveTo>
                  <a:pt x="209720" y="1041272"/>
                </a:moveTo>
                <a:lnTo>
                  <a:pt x="56387" y="1041272"/>
                </a:lnTo>
                <a:lnTo>
                  <a:pt x="89922" y="1081103"/>
                </a:lnTo>
                <a:lnTo>
                  <a:pt x="124680" y="1119117"/>
                </a:lnTo>
                <a:lnTo>
                  <a:pt x="160607" y="1155290"/>
                </a:lnTo>
                <a:lnTo>
                  <a:pt x="197647" y="1189598"/>
                </a:lnTo>
                <a:lnTo>
                  <a:pt x="235747" y="1222015"/>
                </a:lnTo>
                <a:lnTo>
                  <a:pt x="274850" y="1252518"/>
                </a:lnTo>
                <a:lnTo>
                  <a:pt x="314908" y="1281086"/>
                </a:lnTo>
                <a:lnTo>
                  <a:pt x="355849" y="1307682"/>
                </a:lnTo>
                <a:lnTo>
                  <a:pt x="397635" y="1332294"/>
                </a:lnTo>
                <a:lnTo>
                  <a:pt x="440205" y="1354893"/>
                </a:lnTo>
                <a:lnTo>
                  <a:pt x="483504" y="1375456"/>
                </a:lnTo>
                <a:lnTo>
                  <a:pt x="527479" y="1393956"/>
                </a:lnTo>
                <a:lnTo>
                  <a:pt x="572073" y="1410370"/>
                </a:lnTo>
                <a:lnTo>
                  <a:pt x="617232" y="1424673"/>
                </a:lnTo>
                <a:lnTo>
                  <a:pt x="662900" y="1436841"/>
                </a:lnTo>
                <a:lnTo>
                  <a:pt x="709024" y="1446850"/>
                </a:lnTo>
                <a:lnTo>
                  <a:pt x="755548" y="1454674"/>
                </a:lnTo>
                <a:lnTo>
                  <a:pt x="802418" y="1460289"/>
                </a:lnTo>
                <a:lnTo>
                  <a:pt x="849578" y="1463670"/>
                </a:lnTo>
                <a:lnTo>
                  <a:pt x="896973" y="1464794"/>
                </a:lnTo>
                <a:lnTo>
                  <a:pt x="944549" y="1463635"/>
                </a:lnTo>
                <a:lnTo>
                  <a:pt x="992251" y="1460169"/>
                </a:lnTo>
                <a:lnTo>
                  <a:pt x="1036390" y="1454911"/>
                </a:lnTo>
                <a:lnTo>
                  <a:pt x="1079972" y="1447770"/>
                </a:lnTo>
                <a:lnTo>
                  <a:pt x="1122970" y="1438783"/>
                </a:lnTo>
                <a:lnTo>
                  <a:pt x="1165356" y="1427988"/>
                </a:lnTo>
                <a:lnTo>
                  <a:pt x="1207104" y="1415424"/>
                </a:lnTo>
                <a:lnTo>
                  <a:pt x="1248184" y="1401126"/>
                </a:lnTo>
                <a:lnTo>
                  <a:pt x="1288571" y="1385135"/>
                </a:lnTo>
                <a:lnTo>
                  <a:pt x="1328237" y="1367487"/>
                </a:lnTo>
                <a:lnTo>
                  <a:pt x="1365491" y="1349044"/>
                </a:lnTo>
                <a:lnTo>
                  <a:pt x="910122" y="1349044"/>
                </a:lnTo>
                <a:lnTo>
                  <a:pt x="868060" y="1348671"/>
                </a:lnTo>
                <a:lnTo>
                  <a:pt x="826045" y="1346292"/>
                </a:lnTo>
                <a:lnTo>
                  <a:pt x="784132" y="1341906"/>
                </a:lnTo>
                <a:lnTo>
                  <a:pt x="742375" y="1335517"/>
                </a:lnTo>
                <a:lnTo>
                  <a:pt x="700832" y="1327126"/>
                </a:lnTo>
                <a:lnTo>
                  <a:pt x="659555" y="1316736"/>
                </a:lnTo>
                <a:lnTo>
                  <a:pt x="618602" y="1304346"/>
                </a:lnTo>
                <a:lnTo>
                  <a:pt x="578027" y="1289961"/>
                </a:lnTo>
                <a:lnTo>
                  <a:pt x="537885" y="1273581"/>
                </a:lnTo>
                <a:lnTo>
                  <a:pt x="498231" y="1255208"/>
                </a:lnTo>
                <a:lnTo>
                  <a:pt x="459122" y="1234844"/>
                </a:lnTo>
                <a:lnTo>
                  <a:pt x="420611" y="1212491"/>
                </a:lnTo>
                <a:lnTo>
                  <a:pt x="382754" y="1188151"/>
                </a:lnTo>
                <a:lnTo>
                  <a:pt x="345607" y="1161825"/>
                </a:lnTo>
                <a:lnTo>
                  <a:pt x="309225" y="1133516"/>
                </a:lnTo>
                <a:lnTo>
                  <a:pt x="273662" y="1103225"/>
                </a:lnTo>
                <a:lnTo>
                  <a:pt x="238975" y="1070954"/>
                </a:lnTo>
                <a:lnTo>
                  <a:pt x="209720" y="1041272"/>
                </a:lnTo>
                <a:close/>
              </a:path>
              <a:path w="2053590" h="1464945">
                <a:moveTo>
                  <a:pt x="2049399" y="0"/>
                </a:moveTo>
                <a:lnTo>
                  <a:pt x="1934209" y="11048"/>
                </a:lnTo>
                <a:lnTo>
                  <a:pt x="1936817" y="62001"/>
                </a:lnTo>
                <a:lnTo>
                  <a:pt x="1937657" y="112814"/>
                </a:lnTo>
                <a:lnTo>
                  <a:pt x="1936748" y="163432"/>
                </a:lnTo>
                <a:lnTo>
                  <a:pt x="1934109" y="213794"/>
                </a:lnTo>
                <a:lnTo>
                  <a:pt x="1929758" y="263843"/>
                </a:lnTo>
                <a:lnTo>
                  <a:pt x="1923715" y="313521"/>
                </a:lnTo>
                <a:lnTo>
                  <a:pt x="1915998" y="362770"/>
                </a:lnTo>
                <a:lnTo>
                  <a:pt x="1906626" y="411531"/>
                </a:lnTo>
                <a:lnTo>
                  <a:pt x="1895619" y="459746"/>
                </a:lnTo>
                <a:lnTo>
                  <a:pt x="1882995" y="507358"/>
                </a:lnTo>
                <a:lnTo>
                  <a:pt x="1868773" y="554307"/>
                </a:lnTo>
                <a:lnTo>
                  <a:pt x="1852971" y="600536"/>
                </a:lnTo>
                <a:lnTo>
                  <a:pt x="1835610" y="645987"/>
                </a:lnTo>
                <a:lnTo>
                  <a:pt x="1816707" y="690601"/>
                </a:lnTo>
                <a:lnTo>
                  <a:pt x="1796282" y="734320"/>
                </a:lnTo>
                <a:lnTo>
                  <a:pt x="1774353" y="777086"/>
                </a:lnTo>
                <a:lnTo>
                  <a:pt x="1750940" y="818841"/>
                </a:lnTo>
                <a:lnTo>
                  <a:pt x="1726061" y="859526"/>
                </a:lnTo>
                <a:lnTo>
                  <a:pt x="1699735" y="899084"/>
                </a:lnTo>
                <a:lnTo>
                  <a:pt x="1671981" y="937457"/>
                </a:lnTo>
                <a:lnTo>
                  <a:pt x="1642818" y="974585"/>
                </a:lnTo>
                <a:lnTo>
                  <a:pt x="1612264" y="1010411"/>
                </a:lnTo>
                <a:lnTo>
                  <a:pt x="1578806" y="1046483"/>
                </a:lnTo>
                <a:lnTo>
                  <a:pt x="1544400" y="1080515"/>
                </a:lnTo>
                <a:lnTo>
                  <a:pt x="1509102" y="1112508"/>
                </a:lnTo>
                <a:lnTo>
                  <a:pt x="1472966" y="1142464"/>
                </a:lnTo>
                <a:lnTo>
                  <a:pt x="1436050" y="1170386"/>
                </a:lnTo>
                <a:lnTo>
                  <a:pt x="1398406" y="1196275"/>
                </a:lnTo>
                <a:lnTo>
                  <a:pt x="1360092" y="1220133"/>
                </a:lnTo>
                <a:lnTo>
                  <a:pt x="1321161" y="1241962"/>
                </a:lnTo>
                <a:lnTo>
                  <a:pt x="1281669" y="1261764"/>
                </a:lnTo>
                <a:lnTo>
                  <a:pt x="1241672" y="1279539"/>
                </a:lnTo>
                <a:lnTo>
                  <a:pt x="1201225" y="1295291"/>
                </a:lnTo>
                <a:lnTo>
                  <a:pt x="1160382" y="1309022"/>
                </a:lnTo>
                <a:lnTo>
                  <a:pt x="1119200" y="1320732"/>
                </a:lnTo>
                <a:lnTo>
                  <a:pt x="1077733" y="1330423"/>
                </a:lnTo>
                <a:lnTo>
                  <a:pt x="1036036" y="1338098"/>
                </a:lnTo>
                <a:lnTo>
                  <a:pt x="994166" y="1343759"/>
                </a:lnTo>
                <a:lnTo>
                  <a:pt x="952176" y="1347407"/>
                </a:lnTo>
                <a:lnTo>
                  <a:pt x="910122" y="1349044"/>
                </a:lnTo>
                <a:lnTo>
                  <a:pt x="1365491" y="1349044"/>
                </a:lnTo>
                <a:lnTo>
                  <a:pt x="1405295" y="1327373"/>
                </a:lnTo>
                <a:lnTo>
                  <a:pt x="1442633" y="1304982"/>
                </a:lnTo>
                <a:lnTo>
                  <a:pt x="1479145" y="1281082"/>
                </a:lnTo>
                <a:lnTo>
                  <a:pt x="1514788" y="1255722"/>
                </a:lnTo>
                <a:lnTo>
                  <a:pt x="1549551" y="1228929"/>
                </a:lnTo>
                <a:lnTo>
                  <a:pt x="1583402" y="1200744"/>
                </a:lnTo>
                <a:lnTo>
                  <a:pt x="1616312" y="1171205"/>
                </a:lnTo>
                <a:lnTo>
                  <a:pt x="1648254" y="1140349"/>
                </a:lnTo>
                <a:lnTo>
                  <a:pt x="1679201" y="1108216"/>
                </a:lnTo>
                <a:lnTo>
                  <a:pt x="1709126" y="1074841"/>
                </a:lnTo>
                <a:lnTo>
                  <a:pt x="1738001" y="1040264"/>
                </a:lnTo>
                <a:lnTo>
                  <a:pt x="1765799" y="1004522"/>
                </a:lnTo>
                <a:lnTo>
                  <a:pt x="1792492" y="967653"/>
                </a:lnTo>
                <a:lnTo>
                  <a:pt x="1818053" y="929694"/>
                </a:lnTo>
                <a:lnTo>
                  <a:pt x="1842455" y="890684"/>
                </a:lnTo>
                <a:lnTo>
                  <a:pt x="1865671" y="850660"/>
                </a:lnTo>
                <a:lnTo>
                  <a:pt x="1887672" y="809661"/>
                </a:lnTo>
                <a:lnTo>
                  <a:pt x="1908431" y="767723"/>
                </a:lnTo>
                <a:lnTo>
                  <a:pt x="1927922" y="724885"/>
                </a:lnTo>
                <a:lnTo>
                  <a:pt x="1946116" y="681184"/>
                </a:lnTo>
                <a:lnTo>
                  <a:pt x="1962987" y="636659"/>
                </a:lnTo>
                <a:lnTo>
                  <a:pt x="1978507" y="591348"/>
                </a:lnTo>
                <a:lnTo>
                  <a:pt x="1992648" y="545287"/>
                </a:lnTo>
                <a:lnTo>
                  <a:pt x="2005384" y="498515"/>
                </a:lnTo>
                <a:lnTo>
                  <a:pt x="2016687" y="451069"/>
                </a:lnTo>
                <a:lnTo>
                  <a:pt x="2026528" y="402988"/>
                </a:lnTo>
                <a:lnTo>
                  <a:pt x="2034882" y="354310"/>
                </a:lnTo>
                <a:lnTo>
                  <a:pt x="2041721" y="305071"/>
                </a:lnTo>
                <a:lnTo>
                  <a:pt x="2047017" y="255311"/>
                </a:lnTo>
                <a:lnTo>
                  <a:pt x="2050743" y="205066"/>
                </a:lnTo>
                <a:lnTo>
                  <a:pt x="2052872" y="154374"/>
                </a:lnTo>
                <a:lnTo>
                  <a:pt x="2053375" y="103274"/>
                </a:lnTo>
                <a:lnTo>
                  <a:pt x="2052227" y="51803"/>
                </a:lnTo>
                <a:lnTo>
                  <a:pt x="2049399" y="0"/>
                </a:lnTo>
                <a:close/>
              </a:path>
              <a:path w="2053590" h="1464945">
                <a:moveTo>
                  <a:pt x="196976" y="909446"/>
                </a:moveTo>
                <a:lnTo>
                  <a:pt x="36575" y="917447"/>
                </a:lnTo>
                <a:lnTo>
                  <a:pt x="0" y="1094003"/>
                </a:lnTo>
                <a:lnTo>
                  <a:pt x="56387" y="1041272"/>
                </a:lnTo>
                <a:lnTo>
                  <a:pt x="209720" y="1041272"/>
                </a:lnTo>
                <a:lnTo>
                  <a:pt x="205218" y="1036704"/>
                </a:lnTo>
                <a:lnTo>
                  <a:pt x="172446" y="1000479"/>
                </a:lnTo>
                <a:lnTo>
                  <a:pt x="140715" y="962278"/>
                </a:lnTo>
                <a:lnTo>
                  <a:pt x="196976" y="909446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9019" y="3653028"/>
            <a:ext cx="717550" cy="1065530"/>
          </a:xfrm>
          <a:custGeom>
            <a:avLst/>
            <a:gdLst/>
            <a:ahLst/>
            <a:cxnLst/>
            <a:rect l="l" t="t" r="r" b="b"/>
            <a:pathLst>
              <a:path w="717550" h="1065529">
                <a:moveTo>
                  <a:pt x="665480" y="0"/>
                </a:moveTo>
                <a:lnTo>
                  <a:pt x="619986" y="20442"/>
                </a:lnTo>
                <a:lnTo>
                  <a:pt x="575985" y="43038"/>
                </a:lnTo>
                <a:lnTo>
                  <a:pt x="533524" y="67705"/>
                </a:lnTo>
                <a:lnTo>
                  <a:pt x="492652" y="94362"/>
                </a:lnTo>
                <a:lnTo>
                  <a:pt x="453416" y="122929"/>
                </a:lnTo>
                <a:lnTo>
                  <a:pt x="415865" y="153325"/>
                </a:lnTo>
                <a:lnTo>
                  <a:pt x="380048" y="185468"/>
                </a:lnTo>
                <a:lnTo>
                  <a:pt x="346013" y="219278"/>
                </a:lnTo>
                <a:lnTo>
                  <a:pt x="313808" y="254673"/>
                </a:lnTo>
                <a:lnTo>
                  <a:pt x="283482" y="291573"/>
                </a:lnTo>
                <a:lnTo>
                  <a:pt x="255082" y="329897"/>
                </a:lnTo>
                <a:lnTo>
                  <a:pt x="228658" y="369563"/>
                </a:lnTo>
                <a:lnTo>
                  <a:pt x="204257" y="410490"/>
                </a:lnTo>
                <a:lnTo>
                  <a:pt x="181927" y="452598"/>
                </a:lnTo>
                <a:lnTo>
                  <a:pt x="161718" y="495805"/>
                </a:lnTo>
                <a:lnTo>
                  <a:pt x="143678" y="540031"/>
                </a:lnTo>
                <a:lnTo>
                  <a:pt x="127854" y="585195"/>
                </a:lnTo>
                <a:lnTo>
                  <a:pt x="114295" y="631215"/>
                </a:lnTo>
                <a:lnTo>
                  <a:pt x="103050" y="678011"/>
                </a:lnTo>
                <a:lnTo>
                  <a:pt x="94166" y="725501"/>
                </a:lnTo>
                <a:lnTo>
                  <a:pt x="87693" y="773604"/>
                </a:lnTo>
                <a:lnTo>
                  <a:pt x="83678" y="822240"/>
                </a:lnTo>
                <a:lnTo>
                  <a:pt x="82170" y="871328"/>
                </a:lnTo>
                <a:lnTo>
                  <a:pt x="83217" y="920786"/>
                </a:lnTo>
                <a:lnTo>
                  <a:pt x="86868" y="970534"/>
                </a:lnTo>
                <a:lnTo>
                  <a:pt x="0" y="989457"/>
                </a:lnTo>
                <a:lnTo>
                  <a:pt x="169672" y="1065149"/>
                </a:lnTo>
                <a:lnTo>
                  <a:pt x="287521" y="941578"/>
                </a:lnTo>
                <a:lnTo>
                  <a:pt x="218948" y="941578"/>
                </a:lnTo>
                <a:lnTo>
                  <a:pt x="216451" y="891505"/>
                </a:lnTo>
                <a:lnTo>
                  <a:pt x="217010" y="841839"/>
                </a:lnTo>
                <a:lnTo>
                  <a:pt x="220554" y="792689"/>
                </a:lnTo>
                <a:lnTo>
                  <a:pt x="227016" y="744168"/>
                </a:lnTo>
                <a:lnTo>
                  <a:pt x="236328" y="696388"/>
                </a:lnTo>
                <a:lnTo>
                  <a:pt x="248421" y="649459"/>
                </a:lnTo>
                <a:lnTo>
                  <a:pt x="263228" y="603494"/>
                </a:lnTo>
                <a:lnTo>
                  <a:pt x="280681" y="558605"/>
                </a:lnTo>
                <a:lnTo>
                  <a:pt x="300710" y="514902"/>
                </a:lnTo>
                <a:lnTo>
                  <a:pt x="323249" y="472498"/>
                </a:lnTo>
                <a:lnTo>
                  <a:pt x="348229" y="431504"/>
                </a:lnTo>
                <a:lnTo>
                  <a:pt x="375582" y="392033"/>
                </a:lnTo>
                <a:lnTo>
                  <a:pt x="405239" y="354194"/>
                </a:lnTo>
                <a:lnTo>
                  <a:pt x="437133" y="318102"/>
                </a:lnTo>
                <a:lnTo>
                  <a:pt x="471196" y="283866"/>
                </a:lnTo>
                <a:lnTo>
                  <a:pt x="507359" y="251598"/>
                </a:lnTo>
                <a:lnTo>
                  <a:pt x="545554" y="221411"/>
                </a:lnTo>
                <a:lnTo>
                  <a:pt x="585714" y="193416"/>
                </a:lnTo>
                <a:lnTo>
                  <a:pt x="627769" y="167724"/>
                </a:lnTo>
                <a:lnTo>
                  <a:pt x="671653" y="144447"/>
                </a:lnTo>
                <a:lnTo>
                  <a:pt x="717295" y="123698"/>
                </a:lnTo>
                <a:lnTo>
                  <a:pt x="665480" y="0"/>
                </a:lnTo>
                <a:close/>
              </a:path>
              <a:path w="717550" h="1065529">
                <a:moveTo>
                  <a:pt x="305688" y="922528"/>
                </a:moveTo>
                <a:lnTo>
                  <a:pt x="218948" y="941578"/>
                </a:lnTo>
                <a:lnTo>
                  <a:pt x="287521" y="941578"/>
                </a:lnTo>
                <a:lnTo>
                  <a:pt x="305688" y="922528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1806" y="2740025"/>
            <a:ext cx="417195" cy="848360"/>
          </a:xfrm>
          <a:custGeom>
            <a:avLst/>
            <a:gdLst/>
            <a:ahLst/>
            <a:cxnLst/>
            <a:rect l="l" t="t" r="r" b="b"/>
            <a:pathLst>
              <a:path w="417195" h="848360">
                <a:moveTo>
                  <a:pt x="209638" y="0"/>
                </a:moveTo>
                <a:lnTo>
                  <a:pt x="268566" y="66548"/>
                </a:lnTo>
                <a:lnTo>
                  <a:pt x="235470" y="104721"/>
                </a:lnTo>
                <a:lnTo>
                  <a:pt x="204422" y="144284"/>
                </a:lnTo>
                <a:lnTo>
                  <a:pt x="175450" y="185155"/>
                </a:lnTo>
                <a:lnTo>
                  <a:pt x="148582" y="227251"/>
                </a:lnTo>
                <a:lnTo>
                  <a:pt x="123847" y="270486"/>
                </a:lnTo>
                <a:lnTo>
                  <a:pt x="101273" y="314780"/>
                </a:lnTo>
                <a:lnTo>
                  <a:pt x="80887" y="360047"/>
                </a:lnTo>
                <a:lnTo>
                  <a:pt x="62720" y="406206"/>
                </a:lnTo>
                <a:lnTo>
                  <a:pt x="46797" y="453172"/>
                </a:lnTo>
                <a:lnTo>
                  <a:pt x="33148" y="500862"/>
                </a:lnTo>
                <a:lnTo>
                  <a:pt x="21802" y="549193"/>
                </a:lnTo>
                <a:lnTo>
                  <a:pt x="12785" y="598082"/>
                </a:lnTo>
                <a:lnTo>
                  <a:pt x="6127" y="647446"/>
                </a:lnTo>
                <a:lnTo>
                  <a:pt x="1856" y="697200"/>
                </a:lnTo>
                <a:lnTo>
                  <a:pt x="0" y="747263"/>
                </a:lnTo>
                <a:lnTo>
                  <a:pt x="586" y="797550"/>
                </a:lnTo>
                <a:lnTo>
                  <a:pt x="3644" y="847978"/>
                </a:lnTo>
                <a:lnTo>
                  <a:pt x="137248" y="836676"/>
                </a:lnTo>
                <a:lnTo>
                  <a:pt x="134420" y="787953"/>
                </a:lnTo>
                <a:lnTo>
                  <a:pt x="134244" y="739387"/>
                </a:lnTo>
                <a:lnTo>
                  <a:pt x="136686" y="691078"/>
                </a:lnTo>
                <a:lnTo>
                  <a:pt x="141714" y="643124"/>
                </a:lnTo>
                <a:lnTo>
                  <a:pt x="149294" y="595625"/>
                </a:lnTo>
                <a:lnTo>
                  <a:pt x="159393" y="548680"/>
                </a:lnTo>
                <a:lnTo>
                  <a:pt x="171977" y="502389"/>
                </a:lnTo>
                <a:lnTo>
                  <a:pt x="187012" y="456851"/>
                </a:lnTo>
                <a:lnTo>
                  <a:pt x="204466" y="412165"/>
                </a:lnTo>
                <a:lnTo>
                  <a:pt x="224304" y="368431"/>
                </a:lnTo>
                <a:lnTo>
                  <a:pt x="246494" y="325748"/>
                </a:lnTo>
                <a:lnTo>
                  <a:pt x="271002" y="284215"/>
                </a:lnTo>
                <a:lnTo>
                  <a:pt x="297795" y="243932"/>
                </a:lnTo>
                <a:lnTo>
                  <a:pt x="326839" y="204998"/>
                </a:lnTo>
                <a:lnTo>
                  <a:pt x="358101" y="167512"/>
                </a:lnTo>
                <a:lnTo>
                  <a:pt x="408353" y="167512"/>
                </a:lnTo>
                <a:lnTo>
                  <a:pt x="391629" y="39242"/>
                </a:lnTo>
                <a:lnTo>
                  <a:pt x="209638" y="0"/>
                </a:lnTo>
                <a:close/>
              </a:path>
              <a:path w="417195" h="848360">
                <a:moveTo>
                  <a:pt x="408353" y="167512"/>
                </a:moveTo>
                <a:lnTo>
                  <a:pt x="358101" y="167512"/>
                </a:lnTo>
                <a:lnTo>
                  <a:pt x="417029" y="234061"/>
                </a:lnTo>
                <a:lnTo>
                  <a:pt x="408353" y="167512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0200" y="132969"/>
            <a:ext cx="3320415" cy="66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IoT </a:t>
            </a:r>
            <a:r>
              <a:rPr spc="-5" dirty="0"/>
              <a:t>– </a:t>
            </a:r>
            <a:r>
              <a:rPr dirty="0"/>
              <a:t>Internet </a:t>
            </a:r>
            <a:r>
              <a:rPr spc="5" dirty="0"/>
              <a:t>das</a:t>
            </a:r>
            <a:r>
              <a:rPr spc="-85" dirty="0"/>
              <a:t> </a:t>
            </a:r>
            <a:r>
              <a:rPr dirty="0"/>
              <a:t>Coisas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/>
              <a:t>Interlocutores</a:t>
            </a:r>
            <a:endParaRPr sz="1800"/>
          </a:p>
        </p:txBody>
      </p:sp>
      <p:sp>
        <p:nvSpPr>
          <p:cNvPr id="15" name="object 15"/>
          <p:cNvSpPr txBox="1"/>
          <p:nvPr/>
        </p:nvSpPr>
        <p:spPr>
          <a:xfrm>
            <a:off x="1691385" y="1065098"/>
            <a:ext cx="5739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Engajamento </a:t>
            </a:r>
            <a:r>
              <a:rPr sz="1800" b="1" dirty="0">
                <a:solidFill>
                  <a:srgbClr val="286E82"/>
                </a:solidFill>
                <a:latin typeface="Segoe UI Symbol"/>
                <a:cs typeface="Segoe UI Symbol"/>
              </a:rPr>
              <a:t>é essencial </a:t>
            </a:r>
            <a:r>
              <a:rPr sz="18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para desenvolver </a:t>
            </a:r>
            <a:r>
              <a:rPr sz="1800" b="1" dirty="0">
                <a:solidFill>
                  <a:srgbClr val="286E82"/>
                </a:solidFill>
                <a:latin typeface="Segoe UI Symbol"/>
                <a:cs typeface="Segoe UI Symbol"/>
              </a:rPr>
              <a:t>o</a:t>
            </a:r>
            <a:r>
              <a:rPr sz="1800" b="1" spc="-10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800" b="1" spc="-5" dirty="0">
                <a:solidFill>
                  <a:srgbClr val="286E82"/>
                </a:solidFill>
                <a:latin typeface="Segoe UI Symbol"/>
                <a:cs typeface="Segoe UI Symbol"/>
              </a:rPr>
              <a:t>ecossistema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0253" y="3158337"/>
            <a:ext cx="2350744" cy="1685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59735" y="1408175"/>
            <a:ext cx="3919728" cy="1373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/>
              <a:t>p.</a:t>
            </a:r>
            <a:r>
              <a:rPr spc="-45" dirty="0"/>
              <a:t> </a:t>
            </a: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2246" y="4273422"/>
            <a:ext cx="2159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2C7B91"/>
                </a:solidFill>
                <a:latin typeface="Segoe UI Symbol"/>
                <a:cs typeface="Segoe UI Symbol"/>
              </a:rPr>
              <a:t>Obrigado</a:t>
            </a:r>
            <a:endParaRPr sz="4000">
              <a:latin typeface="Segoe UI Symbol"/>
              <a:cs typeface="Segoe UI 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5194" y="5040629"/>
            <a:ext cx="3754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C7B91"/>
                </a:solidFill>
                <a:latin typeface="Segoe UI Symbol"/>
                <a:cs typeface="Segoe UI Symbol"/>
              </a:rPr>
              <a:t>Brasília, 26 </a:t>
            </a:r>
            <a:r>
              <a:rPr sz="2000" dirty="0">
                <a:solidFill>
                  <a:srgbClr val="2C7B91"/>
                </a:solidFill>
                <a:latin typeface="Segoe UI Symbol"/>
                <a:cs typeface="Segoe UI Symbol"/>
              </a:rPr>
              <a:t>de </a:t>
            </a:r>
            <a:r>
              <a:rPr sz="2000" spc="-5" dirty="0">
                <a:solidFill>
                  <a:srgbClr val="2C7B91"/>
                </a:solidFill>
                <a:latin typeface="Segoe UI Symbol"/>
                <a:cs typeface="Segoe UI Symbol"/>
              </a:rPr>
              <a:t>novembro </a:t>
            </a:r>
            <a:r>
              <a:rPr sz="2000" dirty="0">
                <a:solidFill>
                  <a:srgbClr val="2C7B91"/>
                </a:solidFill>
                <a:latin typeface="Segoe UI Symbol"/>
                <a:cs typeface="Segoe UI Symbol"/>
              </a:rPr>
              <a:t>de</a:t>
            </a:r>
            <a:r>
              <a:rPr sz="2000" spc="-25" dirty="0">
                <a:solidFill>
                  <a:srgbClr val="2C7B91"/>
                </a:solidFill>
                <a:latin typeface="Segoe UI Symbol"/>
                <a:cs typeface="Segoe UI Symbol"/>
              </a:rPr>
              <a:t> </a:t>
            </a:r>
            <a:r>
              <a:rPr sz="2000" spc="-5" dirty="0">
                <a:solidFill>
                  <a:srgbClr val="2C7B91"/>
                </a:solidFill>
                <a:latin typeface="Segoe UI Symbol"/>
                <a:cs typeface="Segoe UI Symbol"/>
              </a:rPr>
              <a:t>2015</a:t>
            </a:r>
            <a:endParaRPr sz="20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561" y="5517641"/>
            <a:ext cx="8510270" cy="1080770"/>
          </a:xfrm>
          <a:custGeom>
            <a:avLst/>
            <a:gdLst/>
            <a:ahLst/>
            <a:cxnLst/>
            <a:rect l="l" t="t" r="r" b="b"/>
            <a:pathLst>
              <a:path w="8510270" h="1080770">
                <a:moveTo>
                  <a:pt x="0" y="180098"/>
                </a:moveTo>
                <a:lnTo>
                  <a:pt x="6433" y="132221"/>
                </a:lnTo>
                <a:lnTo>
                  <a:pt x="24588" y="89199"/>
                </a:lnTo>
                <a:lnTo>
                  <a:pt x="52749" y="52749"/>
                </a:lnTo>
                <a:lnTo>
                  <a:pt x="89199" y="24588"/>
                </a:lnTo>
                <a:lnTo>
                  <a:pt x="132221" y="6433"/>
                </a:lnTo>
                <a:lnTo>
                  <a:pt x="180098" y="0"/>
                </a:lnTo>
                <a:lnTo>
                  <a:pt x="8329930" y="0"/>
                </a:lnTo>
                <a:lnTo>
                  <a:pt x="8377797" y="6433"/>
                </a:lnTo>
                <a:lnTo>
                  <a:pt x="8420814" y="24588"/>
                </a:lnTo>
                <a:lnTo>
                  <a:pt x="8457263" y="52749"/>
                </a:lnTo>
                <a:lnTo>
                  <a:pt x="8485425" y="89199"/>
                </a:lnTo>
                <a:lnTo>
                  <a:pt x="8503581" y="132221"/>
                </a:lnTo>
                <a:lnTo>
                  <a:pt x="8510016" y="180098"/>
                </a:lnTo>
                <a:lnTo>
                  <a:pt x="8510016" y="900417"/>
                </a:lnTo>
                <a:lnTo>
                  <a:pt x="8503581" y="948294"/>
                </a:lnTo>
                <a:lnTo>
                  <a:pt x="8485425" y="991316"/>
                </a:lnTo>
                <a:lnTo>
                  <a:pt x="8457263" y="1027766"/>
                </a:lnTo>
                <a:lnTo>
                  <a:pt x="8420814" y="1055927"/>
                </a:lnTo>
                <a:lnTo>
                  <a:pt x="8377797" y="1074082"/>
                </a:lnTo>
                <a:lnTo>
                  <a:pt x="8329930" y="1080516"/>
                </a:lnTo>
                <a:lnTo>
                  <a:pt x="180098" y="1080516"/>
                </a:lnTo>
                <a:lnTo>
                  <a:pt x="132221" y="1074082"/>
                </a:lnTo>
                <a:lnTo>
                  <a:pt x="89199" y="1055927"/>
                </a:lnTo>
                <a:lnTo>
                  <a:pt x="52749" y="1027766"/>
                </a:lnTo>
                <a:lnTo>
                  <a:pt x="24588" y="991316"/>
                </a:lnTo>
                <a:lnTo>
                  <a:pt x="6433" y="948294"/>
                </a:lnTo>
                <a:lnTo>
                  <a:pt x="0" y="900417"/>
                </a:lnTo>
                <a:lnTo>
                  <a:pt x="0" y="180098"/>
                </a:lnTo>
                <a:close/>
              </a:path>
            </a:pathLst>
          </a:custGeom>
          <a:ln w="2590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20573" y="6067044"/>
            <a:ext cx="414438" cy="446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14394" y="6086855"/>
            <a:ext cx="927703" cy="326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1945" y="5965050"/>
            <a:ext cx="324661" cy="4781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0827" y="6091428"/>
            <a:ext cx="534923" cy="434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06056" y="5721096"/>
            <a:ext cx="719327" cy="201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2764" y="5681471"/>
            <a:ext cx="682752" cy="326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3403" y="5667755"/>
            <a:ext cx="499291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04060" y="5673852"/>
            <a:ext cx="682751" cy="4053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546" y="5735540"/>
            <a:ext cx="693073" cy="2719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2900" y="1083827"/>
            <a:ext cx="825868" cy="208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7188" y="915663"/>
            <a:ext cx="781812" cy="5519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90995" y="1039509"/>
            <a:ext cx="763165" cy="2961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5112" y="1615439"/>
            <a:ext cx="772668" cy="4114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75888" y="1546860"/>
            <a:ext cx="571500" cy="528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0876" y="1676400"/>
            <a:ext cx="858012" cy="269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9298" y="2303980"/>
            <a:ext cx="1071154" cy="3926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0316" y="2329278"/>
            <a:ext cx="1076366" cy="3521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9285" y="3126214"/>
            <a:ext cx="1013982" cy="1692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3495" y="3086100"/>
            <a:ext cx="697992" cy="2819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44840" y="3023658"/>
            <a:ext cx="833595" cy="3123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67629" y="2918220"/>
            <a:ext cx="700341" cy="4150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6737" y="2852927"/>
            <a:ext cx="570071" cy="4862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08976" y="3086100"/>
            <a:ext cx="1083564" cy="2423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4723" y="3802777"/>
            <a:ext cx="1132490" cy="2385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8744" y="3847198"/>
            <a:ext cx="1102465" cy="15152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0723" y="3601211"/>
            <a:ext cx="842772" cy="4678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25859" y="3747385"/>
            <a:ext cx="1022419" cy="35535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20660" y="3721479"/>
            <a:ext cx="742642" cy="3643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7664" y="4293108"/>
            <a:ext cx="1050036" cy="43586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78323" y="4453128"/>
            <a:ext cx="1237488" cy="2667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6147" y="4432058"/>
            <a:ext cx="1300280" cy="2527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7850" y="4876186"/>
            <a:ext cx="543339" cy="4782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63495" y="5010911"/>
            <a:ext cx="1071371" cy="2956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29584" y="5012435"/>
            <a:ext cx="873251" cy="2042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6706" y="5003683"/>
            <a:ext cx="1081297" cy="31773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05503" y="5031401"/>
            <a:ext cx="904281" cy="25603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79676" y="984503"/>
            <a:ext cx="969263" cy="39776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60309" y="6463080"/>
            <a:ext cx="99821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7E7E7E"/>
                </a:solidFill>
                <a:latin typeface="Segoe UI Symbol"/>
                <a:cs typeface="Segoe UI Symbol"/>
              </a:rPr>
              <a:t>Associados</a:t>
            </a:r>
            <a:r>
              <a:rPr sz="700" spc="-25" dirty="0">
                <a:solidFill>
                  <a:srgbClr val="7E7E7E"/>
                </a:solidFill>
                <a:latin typeface="Segoe UI Symbol"/>
                <a:cs typeface="Segoe UI Symbol"/>
              </a:rPr>
              <a:t> </a:t>
            </a:r>
            <a:r>
              <a:rPr sz="700" spc="-5" dirty="0">
                <a:solidFill>
                  <a:srgbClr val="7E7E7E"/>
                </a:solidFill>
                <a:latin typeface="Segoe UI Symbol"/>
                <a:cs typeface="Segoe UI Symbol"/>
              </a:rPr>
              <a:t>Institucionais</a:t>
            </a:r>
            <a:endParaRPr sz="700">
              <a:latin typeface="Segoe UI Symbol"/>
              <a:cs typeface="Segoe UI Symbo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909572" y="2348483"/>
            <a:ext cx="918972" cy="27584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0436" y="2276855"/>
            <a:ext cx="813815" cy="3931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1398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Associados</a:t>
            </a:r>
            <a:endParaRPr sz="2200"/>
          </a:p>
        </p:txBody>
      </p:sp>
      <p:sp>
        <p:nvSpPr>
          <p:cNvPr id="44" name="object 44"/>
          <p:cNvSpPr/>
          <p:nvPr/>
        </p:nvSpPr>
        <p:spPr>
          <a:xfrm>
            <a:off x="344424" y="941832"/>
            <a:ext cx="999843" cy="42367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87111" y="996696"/>
            <a:ext cx="661415" cy="43586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81371" y="1709927"/>
            <a:ext cx="1059179" cy="17678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7184" y="2362200"/>
            <a:ext cx="1114043" cy="202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0916" y="4413503"/>
            <a:ext cx="1004316" cy="25450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00215" y="1668779"/>
            <a:ext cx="1094232" cy="3322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25383" y="6088379"/>
            <a:ext cx="601979" cy="23774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721352" y="5710428"/>
            <a:ext cx="913597" cy="25755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27604" y="6067044"/>
            <a:ext cx="812292" cy="43891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95855" y="4255008"/>
            <a:ext cx="1187195" cy="5715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64635" y="3672840"/>
            <a:ext cx="835151" cy="40386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980712" y="4319971"/>
            <a:ext cx="813664" cy="38783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09572" y="1708404"/>
            <a:ext cx="1001683" cy="26454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31231" y="2168651"/>
            <a:ext cx="1188196" cy="54102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58267" y="6621119"/>
            <a:ext cx="204470" cy="161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5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fld id="{81D60167-4931-47E6-BA6A-407CBD079E47}" type="slidenum"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3</a:t>
            </a:fld>
            <a:endParaRPr sz="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4781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456D80"/>
                </a:solidFill>
              </a:rPr>
              <a:t>Conselho de Administração </a:t>
            </a:r>
            <a:r>
              <a:rPr sz="2200" spc="-5" dirty="0">
                <a:solidFill>
                  <a:srgbClr val="456D80"/>
                </a:solidFill>
              </a:rPr>
              <a:t>e</a:t>
            </a:r>
            <a:r>
              <a:rPr sz="2200" spc="-120" dirty="0">
                <a:solidFill>
                  <a:srgbClr val="456D80"/>
                </a:solidFill>
              </a:rPr>
              <a:t> </a:t>
            </a:r>
            <a:r>
              <a:rPr sz="2200" spc="-5" dirty="0">
                <a:solidFill>
                  <a:srgbClr val="456D80"/>
                </a:solidFill>
              </a:rPr>
              <a:t>Diretoria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1755394" y="1245488"/>
            <a:ext cx="18923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456D80"/>
                </a:solidFill>
                <a:latin typeface="Segoe UI Symbol"/>
                <a:cs typeface="Segoe UI Symbol"/>
              </a:rPr>
              <a:t>Presidente </a:t>
            </a:r>
            <a:r>
              <a:rPr sz="1400" b="1" spc="5" dirty="0">
                <a:solidFill>
                  <a:srgbClr val="456D80"/>
                </a:solidFill>
                <a:latin typeface="Segoe UI Symbol"/>
                <a:cs typeface="Segoe UI Symbol"/>
              </a:rPr>
              <a:t>do</a:t>
            </a:r>
            <a:r>
              <a:rPr sz="1400" b="1" spc="-8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400" b="1" dirty="0">
                <a:solidFill>
                  <a:srgbClr val="456D80"/>
                </a:solidFill>
                <a:latin typeface="Segoe UI Symbol"/>
                <a:cs typeface="Segoe UI Symbol"/>
              </a:rPr>
              <a:t>Conselho  </a:t>
            </a:r>
            <a:r>
              <a:rPr sz="1400" spc="-5" dirty="0">
                <a:solidFill>
                  <a:srgbClr val="456D80"/>
                </a:solidFill>
                <a:latin typeface="Segoe UI Symbol"/>
                <a:cs typeface="Segoe UI Symbol"/>
              </a:rPr>
              <a:t>Laércio</a:t>
            </a:r>
            <a:r>
              <a:rPr sz="1400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400" spc="-5" dirty="0">
                <a:solidFill>
                  <a:srgbClr val="456D80"/>
                </a:solidFill>
                <a:latin typeface="Segoe UI Symbol"/>
                <a:cs typeface="Segoe UI Symbol"/>
              </a:rPr>
              <a:t>Cosentino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370" y="2449830"/>
            <a:ext cx="13303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456D80"/>
                </a:solidFill>
                <a:latin typeface="Segoe UI Symbol"/>
                <a:cs typeface="Segoe UI Symbol"/>
              </a:rPr>
              <a:t>Vice-Presidentes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437" y="4632197"/>
            <a:ext cx="1174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56D80"/>
                </a:solidFill>
                <a:latin typeface="Segoe UI Symbol"/>
                <a:cs typeface="Segoe UI Symbol"/>
              </a:rPr>
              <a:t>Conselheiros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4905" y="4025900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56D80"/>
                </a:solidFill>
                <a:latin typeface="Segoe UI Symbol"/>
                <a:cs typeface="Segoe UI Symbol"/>
              </a:rPr>
              <a:t>Fernando</a:t>
            </a:r>
            <a:r>
              <a:rPr sz="1200" spc="-7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200" spc="5" dirty="0">
                <a:solidFill>
                  <a:srgbClr val="456D80"/>
                </a:solidFill>
                <a:latin typeface="Segoe UI Symbol"/>
                <a:cs typeface="Segoe UI Symbol"/>
              </a:rPr>
              <a:t>Martins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3077" y="4002151"/>
            <a:ext cx="10458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56D80"/>
                </a:solidFill>
                <a:latin typeface="Segoe UI Symbol"/>
                <a:cs typeface="Segoe UI Symbol"/>
              </a:rPr>
              <a:t>Luciano</a:t>
            </a:r>
            <a:r>
              <a:rPr sz="1200" spc="-8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200" spc="-5" dirty="0">
                <a:solidFill>
                  <a:srgbClr val="456D80"/>
                </a:solidFill>
                <a:latin typeface="Segoe UI Symbol"/>
                <a:cs typeface="Segoe UI Symbol"/>
              </a:rPr>
              <a:t>Corsini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1628" y="4012183"/>
            <a:ext cx="1068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56D80"/>
                </a:solidFill>
                <a:latin typeface="Segoe UI Symbol"/>
                <a:cs typeface="Segoe UI Symbol"/>
              </a:rPr>
              <a:t>Marco</a:t>
            </a:r>
            <a:r>
              <a:rPr sz="1200" spc="-70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200" spc="-10" dirty="0">
                <a:solidFill>
                  <a:srgbClr val="456D80"/>
                </a:solidFill>
                <a:latin typeface="Segoe UI Symbol"/>
                <a:cs typeface="Segoe UI Symbol"/>
              </a:rPr>
              <a:t>Stefanini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437" y="4012183"/>
            <a:ext cx="1261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56D80"/>
                </a:solidFill>
                <a:latin typeface="Segoe UI Symbol"/>
                <a:cs typeface="Segoe UI Symbol"/>
              </a:rPr>
              <a:t>Benjamin</a:t>
            </a:r>
            <a:r>
              <a:rPr sz="1200" spc="-6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200" spc="-5" dirty="0">
                <a:solidFill>
                  <a:srgbClr val="456D80"/>
                </a:solidFill>
                <a:latin typeface="Segoe UI Symbol"/>
                <a:cs typeface="Segoe UI Symbol"/>
              </a:rPr>
              <a:t>Quadros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200" y="5940348"/>
            <a:ext cx="946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Carlos</a:t>
            </a:r>
            <a:r>
              <a:rPr sz="1000" spc="-3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Zanvettor</a:t>
            </a:r>
            <a:endParaRPr sz="10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76515" y="5980582"/>
            <a:ext cx="7435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Marcelo</a:t>
            </a:r>
            <a:r>
              <a:rPr sz="1000" spc="-5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Lyra  Porto</a:t>
            </a:r>
            <a:endParaRPr sz="10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7221" y="5930595"/>
            <a:ext cx="5537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L</a:t>
            </a:r>
            <a:r>
              <a:rPr sz="1000" spc="-15" dirty="0">
                <a:solidFill>
                  <a:srgbClr val="456D80"/>
                </a:solidFill>
                <a:latin typeface="Segoe UI Symbol"/>
                <a:cs typeface="Segoe UI Symbol"/>
              </a:rPr>
              <a:t>e</a:t>
            </a: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onardo  </a:t>
            </a:r>
            <a:r>
              <a:rPr sz="1000" spc="-10" dirty="0">
                <a:solidFill>
                  <a:srgbClr val="456D80"/>
                </a:solidFill>
                <a:latin typeface="Segoe UI Symbol"/>
                <a:cs typeface="Segoe UI Symbol"/>
              </a:rPr>
              <a:t>Framil</a:t>
            </a:r>
            <a:endParaRPr sz="10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02" y="5993384"/>
            <a:ext cx="651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Luiz</a:t>
            </a:r>
            <a:r>
              <a:rPr sz="1000" spc="-5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Mattar</a:t>
            </a:r>
            <a:endParaRPr sz="10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43854" y="5980582"/>
            <a:ext cx="746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Paula</a:t>
            </a:r>
            <a:r>
              <a:rPr sz="1000" spc="-2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000" spc="-10" dirty="0">
                <a:solidFill>
                  <a:srgbClr val="456D80"/>
                </a:solidFill>
                <a:latin typeface="Segoe UI Symbol"/>
                <a:cs typeface="Segoe UI Symbol"/>
              </a:rPr>
              <a:t>Bellizia</a:t>
            </a:r>
            <a:endParaRPr sz="1000">
              <a:latin typeface="Segoe UI Symbol"/>
              <a:cs typeface="Segoe UI 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2108" y="5981496"/>
            <a:ext cx="8235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Paulo</a:t>
            </a:r>
            <a:r>
              <a:rPr sz="1000" spc="-7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Marcelo  </a:t>
            </a:r>
            <a:r>
              <a:rPr sz="1000" spc="-10" dirty="0">
                <a:solidFill>
                  <a:srgbClr val="456D80"/>
                </a:solidFill>
                <a:latin typeface="Segoe UI Symbol"/>
                <a:cs typeface="Segoe UI Symbol"/>
              </a:rPr>
              <a:t>Lessa</a:t>
            </a:r>
            <a:r>
              <a:rPr sz="1000" spc="-1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Moreira</a:t>
            </a:r>
            <a:endParaRPr sz="1000">
              <a:latin typeface="Segoe UI Symbol"/>
              <a:cs typeface="Segoe UI Symbo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8704" y="2709672"/>
            <a:ext cx="5497830" cy="0"/>
          </a:xfrm>
          <a:custGeom>
            <a:avLst/>
            <a:gdLst/>
            <a:ahLst/>
            <a:cxnLst/>
            <a:rect l="l" t="t" r="r" b="b"/>
            <a:pathLst>
              <a:path w="5497830">
                <a:moveTo>
                  <a:pt x="0" y="0"/>
                </a:moveTo>
                <a:lnTo>
                  <a:pt x="5497703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1459" y="4940808"/>
            <a:ext cx="8496935" cy="0"/>
          </a:xfrm>
          <a:custGeom>
            <a:avLst/>
            <a:gdLst/>
            <a:ahLst/>
            <a:cxnLst/>
            <a:rect l="l" t="t" r="r" b="b"/>
            <a:pathLst>
              <a:path w="8496935">
                <a:moveTo>
                  <a:pt x="0" y="0"/>
                </a:moveTo>
                <a:lnTo>
                  <a:pt x="8496935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388479" y="1401317"/>
            <a:ext cx="146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56D80"/>
                </a:solidFill>
                <a:latin typeface="Segoe UI Symbol"/>
                <a:cs typeface="Segoe UI Symbol"/>
              </a:rPr>
              <a:t>Sergio </a:t>
            </a:r>
            <a:r>
              <a:rPr sz="1200" spc="-10" dirty="0">
                <a:solidFill>
                  <a:srgbClr val="456D80"/>
                </a:solidFill>
                <a:latin typeface="Segoe UI Symbol"/>
                <a:cs typeface="Segoe UI Symbol"/>
              </a:rPr>
              <a:t>Paulo</a:t>
            </a:r>
            <a:r>
              <a:rPr sz="1200" spc="-80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200" spc="-5" dirty="0">
                <a:solidFill>
                  <a:srgbClr val="456D80"/>
                </a:solidFill>
                <a:latin typeface="Segoe UI Symbol"/>
                <a:cs typeface="Segoe UI Symbol"/>
              </a:rPr>
              <a:t>Gallindo  </a:t>
            </a:r>
            <a:r>
              <a:rPr sz="1200" b="1" spc="-5" dirty="0">
                <a:solidFill>
                  <a:srgbClr val="456D80"/>
                </a:solidFill>
                <a:latin typeface="Segoe UI Symbol"/>
                <a:cs typeface="Segoe UI Symbol"/>
              </a:rPr>
              <a:t>Presidente</a:t>
            </a:r>
            <a:r>
              <a:rPr sz="1200" b="1" spc="-60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200" b="1" spc="-5" dirty="0">
                <a:solidFill>
                  <a:srgbClr val="456D80"/>
                </a:solidFill>
                <a:latin typeface="Segoe UI Symbol"/>
                <a:cs typeface="Segoe UI Symbol"/>
              </a:rPr>
              <a:t>Executivo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18958" y="2709798"/>
            <a:ext cx="10394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Mariana </a:t>
            </a:r>
            <a:r>
              <a:rPr sz="1000" spc="-10" dirty="0">
                <a:solidFill>
                  <a:srgbClr val="456D80"/>
                </a:solidFill>
                <a:latin typeface="Segoe UI Symbol"/>
                <a:cs typeface="Segoe UI Symbol"/>
              </a:rPr>
              <a:t>Oliveira  </a:t>
            </a:r>
            <a:r>
              <a:rPr sz="1000" b="1" dirty="0">
                <a:solidFill>
                  <a:srgbClr val="456D80"/>
                </a:solidFill>
                <a:latin typeface="Segoe UI Symbol"/>
                <a:cs typeface="Segoe UI Symbol"/>
              </a:rPr>
              <a:t>Diretora</a:t>
            </a:r>
            <a:r>
              <a:rPr sz="1000" b="1" spc="-9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000" b="1" dirty="0">
                <a:solidFill>
                  <a:srgbClr val="456D80"/>
                </a:solidFill>
                <a:latin typeface="Segoe UI Symbol"/>
                <a:cs typeface="Segoe UI Symbol"/>
              </a:rPr>
              <a:t>Executiva</a:t>
            </a:r>
            <a:endParaRPr sz="10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8479" y="3799459"/>
            <a:ext cx="112268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Sérgio Sgobbi  </a:t>
            </a:r>
            <a:r>
              <a:rPr sz="1000" b="1" dirty="0">
                <a:solidFill>
                  <a:srgbClr val="456D80"/>
                </a:solidFill>
                <a:latin typeface="Segoe UI Symbol"/>
                <a:cs typeface="Segoe UI Symbol"/>
              </a:rPr>
              <a:t>Diretor de</a:t>
            </a:r>
            <a:r>
              <a:rPr sz="1000" b="1" spc="-114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000" b="1" dirty="0">
                <a:solidFill>
                  <a:srgbClr val="456D80"/>
                </a:solidFill>
                <a:latin typeface="Segoe UI Symbol"/>
                <a:cs typeface="Segoe UI Symbol"/>
              </a:rPr>
              <a:t>Relações  </a:t>
            </a:r>
            <a:r>
              <a:rPr sz="1000" b="1" spc="-5" dirty="0">
                <a:solidFill>
                  <a:srgbClr val="456D80"/>
                </a:solidFill>
                <a:latin typeface="Segoe UI Symbol"/>
                <a:cs typeface="Segoe UI Symbol"/>
              </a:rPr>
              <a:t>Institucionais</a:t>
            </a:r>
            <a:endParaRPr sz="1000">
              <a:latin typeface="Segoe UI Symbol"/>
              <a:cs typeface="Segoe UI Symbo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40552" y="926591"/>
            <a:ext cx="0" cy="3870325"/>
          </a:xfrm>
          <a:custGeom>
            <a:avLst/>
            <a:gdLst/>
            <a:ahLst/>
            <a:cxnLst/>
            <a:rect l="l" t="t" r="r" b="b"/>
            <a:pathLst>
              <a:path h="3870325">
                <a:moveTo>
                  <a:pt x="0" y="0"/>
                </a:moveTo>
                <a:lnTo>
                  <a:pt x="0" y="3869817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00215" y="3717035"/>
            <a:ext cx="894588" cy="874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800" y="926591"/>
            <a:ext cx="1315212" cy="1342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3808" y="1068324"/>
            <a:ext cx="1178051" cy="1255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8048" y="2837688"/>
            <a:ext cx="1036319" cy="1022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6240" y="2852927"/>
            <a:ext cx="998219" cy="1022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48228" y="2852927"/>
            <a:ext cx="993648" cy="1022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95444" y="2852927"/>
            <a:ext cx="957071" cy="1022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8515" y="5017008"/>
            <a:ext cx="839724" cy="8305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39339" y="5044440"/>
            <a:ext cx="790956" cy="8244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51603" y="5052059"/>
            <a:ext cx="748284" cy="761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09004" y="5012435"/>
            <a:ext cx="798576" cy="7879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31975" y="5029200"/>
            <a:ext cx="804672" cy="8458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80871" y="5931814"/>
            <a:ext cx="17145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Gilmar Batistela José</a:t>
            </a:r>
            <a:r>
              <a:rPr sz="1000" spc="-80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Antônio</a:t>
            </a:r>
            <a:endParaRPr sz="1000">
              <a:latin typeface="Segoe UI Symbol"/>
              <a:cs typeface="Segoe UI Symbol"/>
            </a:endParaRPr>
          </a:p>
          <a:p>
            <a:pPr marL="978535">
              <a:lnSpc>
                <a:spcPct val="100000"/>
              </a:lnSpc>
            </a:pPr>
            <a:r>
              <a:rPr sz="1000" spc="-5" dirty="0">
                <a:solidFill>
                  <a:srgbClr val="456D80"/>
                </a:solidFill>
                <a:latin typeface="Segoe UI Symbol"/>
                <a:cs typeface="Segoe UI Symbol"/>
              </a:rPr>
              <a:t>Fechio</a:t>
            </a:r>
            <a:endParaRPr sz="1000">
              <a:latin typeface="Segoe UI Symbol"/>
              <a:cs typeface="Segoe UI Symbo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40407" y="1687067"/>
            <a:ext cx="672083" cy="269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46020" y="4257354"/>
            <a:ext cx="389223" cy="2300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19271" y="4253484"/>
            <a:ext cx="260603" cy="259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89347" y="4251959"/>
            <a:ext cx="797051" cy="1706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0882" y="6186899"/>
            <a:ext cx="627610" cy="181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68295" y="6315455"/>
            <a:ext cx="510540" cy="2103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80559" y="6275832"/>
            <a:ext cx="451103" cy="105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86446" y="6256086"/>
            <a:ext cx="622359" cy="1311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60235" y="6342667"/>
            <a:ext cx="461771" cy="3263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93152" y="6380988"/>
            <a:ext cx="344424" cy="1402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91400" y="1763267"/>
            <a:ext cx="780288" cy="3550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91400" y="3014472"/>
            <a:ext cx="780288" cy="3535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91400" y="4259579"/>
            <a:ext cx="780288" cy="3550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92596" y="2520695"/>
            <a:ext cx="909827" cy="9083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19271" y="5029200"/>
            <a:ext cx="792479" cy="7924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26731" y="5052059"/>
            <a:ext cx="822325" cy="8244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93947" y="6315455"/>
            <a:ext cx="564719" cy="2392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6240" y="4268723"/>
            <a:ext cx="323088" cy="2133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35167" y="5024729"/>
            <a:ext cx="809243" cy="7618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8912" y="6176771"/>
            <a:ext cx="573024" cy="1680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58267" y="6621119"/>
            <a:ext cx="204470" cy="161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5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fld id="{81D60167-4931-47E6-BA6A-407CBD079E47}" type="slidenum"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4</a:t>
            </a:fld>
            <a:endParaRPr sz="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43561" y="143551"/>
            <a:ext cx="1628309" cy="699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6731" y="1870709"/>
            <a:ext cx="1290320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50"/>
                </a:solidFill>
                <a:latin typeface="Segoe UI Symbol"/>
                <a:cs typeface="Segoe UI Symbol"/>
              </a:rPr>
              <a:t>R$ </a:t>
            </a:r>
            <a:r>
              <a:rPr sz="2400" b="1" spc="5" dirty="0">
                <a:solidFill>
                  <a:srgbClr val="00AF50"/>
                </a:solidFill>
                <a:latin typeface="Segoe UI Symbol"/>
                <a:cs typeface="Segoe UI Symbol"/>
              </a:rPr>
              <a:t>498</a:t>
            </a:r>
            <a:r>
              <a:rPr sz="2400" b="1" spc="-80" dirty="0">
                <a:solidFill>
                  <a:srgbClr val="00AF50"/>
                </a:solidFill>
                <a:latin typeface="Segoe UI Symbol"/>
                <a:cs typeface="Segoe UI Symbol"/>
              </a:rPr>
              <a:t> </a:t>
            </a:r>
            <a:r>
              <a:rPr sz="2400" b="1" spc="10" dirty="0">
                <a:solidFill>
                  <a:srgbClr val="00AF50"/>
                </a:solidFill>
                <a:latin typeface="Segoe UI Symbol"/>
                <a:cs typeface="Segoe UI Symbol"/>
              </a:rPr>
              <a:t>Bi</a:t>
            </a:r>
            <a:endParaRPr sz="24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spc="-5" dirty="0">
                <a:solidFill>
                  <a:srgbClr val="00AF50"/>
                </a:solidFill>
                <a:latin typeface="Segoe UI Symbol"/>
                <a:cs typeface="Segoe UI Symbol"/>
              </a:rPr>
              <a:t>TIC </a:t>
            </a:r>
            <a:r>
              <a:rPr sz="1100" dirty="0">
                <a:solidFill>
                  <a:srgbClr val="00AF50"/>
                </a:solidFill>
                <a:latin typeface="Segoe UI Symbol"/>
                <a:cs typeface="Segoe UI Symbol"/>
              </a:rPr>
              <a:t>e</a:t>
            </a:r>
            <a:r>
              <a:rPr sz="1100" spc="-25" dirty="0">
                <a:solidFill>
                  <a:srgbClr val="00AF50"/>
                </a:solidFill>
                <a:latin typeface="Segoe UI Symbol"/>
                <a:cs typeface="Segoe UI Symbol"/>
              </a:rPr>
              <a:t> </a:t>
            </a:r>
            <a:r>
              <a:rPr sz="1100" spc="-5" dirty="0">
                <a:solidFill>
                  <a:srgbClr val="00AF50"/>
                </a:solidFill>
                <a:latin typeface="Segoe UI Symbol"/>
                <a:cs typeface="Segoe UI Symbol"/>
              </a:rPr>
              <a:t>Telecom</a:t>
            </a:r>
            <a:endParaRPr sz="11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731" y="2617723"/>
            <a:ext cx="2004695" cy="56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z="2400" b="1" dirty="0">
                <a:solidFill>
                  <a:srgbClr val="00AF50"/>
                </a:solidFill>
                <a:latin typeface="Segoe UI Symbol"/>
                <a:cs typeface="Segoe UI Symbol"/>
              </a:rPr>
              <a:t>R$ 263,9</a:t>
            </a:r>
            <a:r>
              <a:rPr sz="2400" b="1" spc="-25" dirty="0">
                <a:solidFill>
                  <a:srgbClr val="00AF50"/>
                </a:solidFill>
                <a:latin typeface="Segoe UI Symbol"/>
                <a:cs typeface="Segoe UI Symbol"/>
              </a:rPr>
              <a:t> </a:t>
            </a:r>
            <a:r>
              <a:rPr sz="2400" b="1" dirty="0">
                <a:solidFill>
                  <a:srgbClr val="00AF50"/>
                </a:solidFill>
                <a:latin typeface="Segoe UI Symbol"/>
                <a:cs typeface="Segoe UI Symbol"/>
              </a:rPr>
              <a:t>Bi</a:t>
            </a:r>
            <a:endParaRPr sz="2400">
              <a:latin typeface="Segoe UI Symbol"/>
              <a:cs typeface="Segoe UI Symbol"/>
            </a:endParaRPr>
          </a:p>
          <a:p>
            <a:pPr marL="12700">
              <a:lnSpc>
                <a:spcPts val="1370"/>
              </a:lnSpc>
            </a:pPr>
            <a:r>
              <a:rPr sz="1100" spc="-5" dirty="0">
                <a:solidFill>
                  <a:srgbClr val="00AF50"/>
                </a:solidFill>
                <a:latin typeface="Segoe UI Symbol"/>
                <a:cs typeface="Segoe UI Symbol"/>
              </a:rPr>
              <a:t>TIC, </a:t>
            </a:r>
            <a:r>
              <a:rPr sz="1100" dirty="0">
                <a:solidFill>
                  <a:srgbClr val="00AF50"/>
                </a:solidFill>
                <a:latin typeface="Segoe UI Symbol"/>
                <a:cs typeface="Segoe UI Symbol"/>
              </a:rPr>
              <a:t>BPO, Exportação e </a:t>
            </a:r>
            <a:r>
              <a:rPr sz="1150" i="1" spc="-25" dirty="0">
                <a:solidFill>
                  <a:srgbClr val="00AF50"/>
                </a:solidFill>
                <a:latin typeface="Segoe UI Symbol"/>
                <a:cs typeface="Segoe UI Symbol"/>
              </a:rPr>
              <a:t>In</a:t>
            </a:r>
            <a:r>
              <a:rPr sz="1150" i="1" spc="-100" dirty="0">
                <a:solidFill>
                  <a:srgbClr val="00AF50"/>
                </a:solidFill>
                <a:latin typeface="Segoe UI Symbol"/>
                <a:cs typeface="Segoe UI Symbol"/>
              </a:rPr>
              <a:t> </a:t>
            </a:r>
            <a:r>
              <a:rPr sz="1150" i="1" spc="-30" dirty="0">
                <a:solidFill>
                  <a:srgbClr val="00AF50"/>
                </a:solidFill>
                <a:latin typeface="Segoe UI Symbol"/>
                <a:cs typeface="Segoe UI Symbol"/>
              </a:rPr>
              <a:t>House</a:t>
            </a:r>
            <a:endParaRPr sz="115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731" y="3364483"/>
            <a:ext cx="1522095" cy="74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50"/>
                </a:solidFill>
                <a:latin typeface="Segoe UI Symbol"/>
                <a:cs typeface="Segoe UI Symbol"/>
              </a:rPr>
              <a:t>R$ 144,4</a:t>
            </a:r>
            <a:r>
              <a:rPr sz="2400" b="1" spc="-70" dirty="0">
                <a:solidFill>
                  <a:srgbClr val="00AF50"/>
                </a:solidFill>
                <a:latin typeface="Segoe UI Symbol"/>
                <a:cs typeface="Segoe UI Symbol"/>
              </a:rPr>
              <a:t> </a:t>
            </a:r>
            <a:r>
              <a:rPr sz="2400" b="1" spc="10" dirty="0">
                <a:solidFill>
                  <a:srgbClr val="00AF50"/>
                </a:solidFill>
                <a:latin typeface="Segoe UI Symbol"/>
                <a:cs typeface="Segoe UI Symbol"/>
              </a:rPr>
              <a:t>Bi</a:t>
            </a:r>
            <a:endParaRPr sz="2400">
              <a:latin typeface="Segoe UI Symbol"/>
              <a:cs typeface="Segoe UI Symbol"/>
            </a:endParaRPr>
          </a:p>
          <a:p>
            <a:pPr marL="12700">
              <a:lnSpc>
                <a:spcPts val="1320"/>
              </a:lnSpc>
              <a:spcBef>
                <a:spcPts val="25"/>
              </a:spcBef>
            </a:pPr>
            <a:r>
              <a:rPr sz="1100" spc="-5" dirty="0">
                <a:solidFill>
                  <a:srgbClr val="00AF50"/>
                </a:solidFill>
                <a:latin typeface="Segoe UI Symbol"/>
                <a:cs typeface="Segoe UI Symbol"/>
              </a:rPr>
              <a:t>TIC </a:t>
            </a:r>
            <a:r>
              <a:rPr sz="1100" dirty="0">
                <a:solidFill>
                  <a:srgbClr val="00AF50"/>
                </a:solidFill>
                <a:latin typeface="Segoe UI Symbol"/>
                <a:cs typeface="Segoe UI Symbol"/>
              </a:rPr>
              <a:t>e</a:t>
            </a:r>
            <a:r>
              <a:rPr sz="1100" spc="-25" dirty="0">
                <a:solidFill>
                  <a:srgbClr val="00AF50"/>
                </a:solidFill>
                <a:latin typeface="Segoe UI Symbol"/>
                <a:cs typeface="Segoe UI Symbol"/>
              </a:rPr>
              <a:t> </a:t>
            </a:r>
            <a:r>
              <a:rPr sz="1100" dirty="0">
                <a:solidFill>
                  <a:srgbClr val="00AF50"/>
                </a:solidFill>
                <a:latin typeface="Segoe UI Symbol"/>
                <a:cs typeface="Segoe UI Symbol"/>
              </a:rPr>
              <a:t>BPO</a:t>
            </a:r>
            <a:endParaRPr sz="1100">
              <a:latin typeface="Segoe UI Symbol"/>
              <a:cs typeface="Segoe UI Symbol"/>
            </a:endParaRPr>
          </a:p>
          <a:p>
            <a:pPr marL="12700">
              <a:lnSpc>
                <a:spcPts val="1440"/>
              </a:lnSpc>
            </a:pPr>
            <a:r>
              <a:rPr sz="1200" b="1" dirty="0">
                <a:solidFill>
                  <a:srgbClr val="00AF50"/>
                </a:solidFill>
                <a:latin typeface="Segoe UI Symbol"/>
                <a:cs typeface="Segoe UI Symbol"/>
              </a:rPr>
              <a:t>7º </a:t>
            </a:r>
            <a:r>
              <a:rPr sz="1200" spc="-5" dirty="0">
                <a:solidFill>
                  <a:srgbClr val="00AF50"/>
                </a:solidFill>
                <a:latin typeface="Segoe UI Symbol"/>
                <a:cs typeface="Segoe UI Symbol"/>
              </a:rPr>
              <a:t>maior </a:t>
            </a:r>
            <a:r>
              <a:rPr sz="1200" dirty="0">
                <a:solidFill>
                  <a:srgbClr val="00AF50"/>
                </a:solidFill>
                <a:latin typeface="Segoe UI Symbol"/>
                <a:cs typeface="Segoe UI Symbol"/>
              </a:rPr>
              <a:t>do</a:t>
            </a:r>
            <a:r>
              <a:rPr sz="1200" spc="-60" dirty="0">
                <a:solidFill>
                  <a:srgbClr val="00AF50"/>
                </a:solidFill>
                <a:latin typeface="Segoe UI Symbol"/>
                <a:cs typeface="Segoe UI Symbol"/>
              </a:rPr>
              <a:t> </a:t>
            </a:r>
            <a:r>
              <a:rPr sz="1200" spc="-5" dirty="0">
                <a:solidFill>
                  <a:srgbClr val="00AF50"/>
                </a:solidFill>
                <a:latin typeface="Segoe UI Symbol"/>
                <a:cs typeface="Segoe UI Symbol"/>
              </a:rPr>
              <a:t>mundo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495" y="1086611"/>
            <a:ext cx="3313429" cy="629920"/>
          </a:xfrm>
          <a:custGeom>
            <a:avLst/>
            <a:gdLst/>
            <a:ahLst/>
            <a:cxnLst/>
            <a:rect l="l" t="t" r="r" b="b"/>
            <a:pathLst>
              <a:path w="3313429" h="629919">
                <a:moveTo>
                  <a:pt x="3208274" y="0"/>
                </a:moveTo>
                <a:lnTo>
                  <a:pt x="104902" y="0"/>
                </a:lnTo>
                <a:lnTo>
                  <a:pt x="64068" y="8247"/>
                </a:lnTo>
                <a:lnTo>
                  <a:pt x="30724" y="30734"/>
                </a:lnTo>
                <a:lnTo>
                  <a:pt x="8243" y="64079"/>
                </a:lnTo>
                <a:lnTo>
                  <a:pt x="0" y="104901"/>
                </a:lnTo>
                <a:lnTo>
                  <a:pt x="0" y="524510"/>
                </a:lnTo>
                <a:lnTo>
                  <a:pt x="8243" y="565332"/>
                </a:lnTo>
                <a:lnTo>
                  <a:pt x="30724" y="598678"/>
                </a:lnTo>
                <a:lnTo>
                  <a:pt x="64068" y="621164"/>
                </a:lnTo>
                <a:lnTo>
                  <a:pt x="104902" y="629412"/>
                </a:lnTo>
                <a:lnTo>
                  <a:pt x="3208274" y="629412"/>
                </a:lnTo>
                <a:lnTo>
                  <a:pt x="3249096" y="621164"/>
                </a:lnTo>
                <a:lnTo>
                  <a:pt x="3282441" y="598678"/>
                </a:lnTo>
                <a:lnTo>
                  <a:pt x="3304928" y="565332"/>
                </a:lnTo>
                <a:lnTo>
                  <a:pt x="3313176" y="524510"/>
                </a:lnTo>
                <a:lnTo>
                  <a:pt x="3313176" y="104901"/>
                </a:lnTo>
                <a:lnTo>
                  <a:pt x="3304928" y="64079"/>
                </a:lnTo>
                <a:lnTo>
                  <a:pt x="3282442" y="30734"/>
                </a:lnTo>
                <a:lnTo>
                  <a:pt x="3249096" y="8247"/>
                </a:lnTo>
                <a:lnTo>
                  <a:pt x="320827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9382" y="6167644"/>
            <a:ext cx="1766570" cy="30734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185"/>
              </a:spcBef>
            </a:pPr>
            <a:r>
              <a:rPr sz="950" i="1" spc="-25" dirty="0">
                <a:solidFill>
                  <a:srgbClr val="00AF50"/>
                </a:solidFill>
                <a:latin typeface="Segoe UI Symbol"/>
                <a:cs typeface="Segoe UI Symbol"/>
              </a:rPr>
              <a:t>TIC: </a:t>
            </a:r>
            <a:r>
              <a:rPr sz="950" i="1" spc="-30" dirty="0">
                <a:solidFill>
                  <a:srgbClr val="00AF50"/>
                </a:solidFill>
                <a:latin typeface="Segoe UI Symbol"/>
                <a:cs typeface="Segoe UI Symbol"/>
              </a:rPr>
              <a:t>Hardware, Software e Serviços  Telecom: </a:t>
            </a:r>
            <a:r>
              <a:rPr sz="950" i="1" spc="-25" dirty="0">
                <a:solidFill>
                  <a:srgbClr val="00AF50"/>
                </a:solidFill>
                <a:latin typeface="Segoe UI Symbol"/>
                <a:cs typeface="Segoe UI Symbol"/>
              </a:rPr>
              <a:t>Voz, </a:t>
            </a:r>
            <a:r>
              <a:rPr sz="950" i="1" spc="-30" dirty="0">
                <a:solidFill>
                  <a:srgbClr val="00AF50"/>
                </a:solidFill>
                <a:latin typeface="Segoe UI Symbol"/>
                <a:cs typeface="Segoe UI Symbol"/>
              </a:rPr>
              <a:t>Celular e</a:t>
            </a:r>
            <a:r>
              <a:rPr sz="950" i="1" spc="50" dirty="0">
                <a:solidFill>
                  <a:srgbClr val="00AF50"/>
                </a:solidFill>
                <a:latin typeface="Segoe UI Symbol"/>
                <a:cs typeface="Segoe UI Symbol"/>
              </a:rPr>
              <a:t> </a:t>
            </a:r>
            <a:r>
              <a:rPr sz="950" i="1" spc="-30" dirty="0">
                <a:solidFill>
                  <a:srgbClr val="00AF50"/>
                </a:solidFill>
                <a:latin typeface="Segoe UI Symbol"/>
                <a:cs typeface="Segoe UI Symbol"/>
              </a:rPr>
              <a:t>Dados</a:t>
            </a:r>
            <a:endParaRPr sz="95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68" y="5855833"/>
            <a:ext cx="2091689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-30" dirty="0">
                <a:solidFill>
                  <a:srgbClr val="00AF50"/>
                </a:solidFill>
                <a:latin typeface="Segoe UI Symbol"/>
                <a:cs typeface="Segoe UI Symbol"/>
              </a:rPr>
              <a:t>Fonte: Brasscom, Blackbook IDC Q2</a:t>
            </a:r>
            <a:r>
              <a:rPr sz="950" i="1" spc="40" dirty="0">
                <a:solidFill>
                  <a:srgbClr val="00AF50"/>
                </a:solidFill>
                <a:latin typeface="Segoe UI Symbol"/>
                <a:cs typeface="Segoe UI Symbol"/>
              </a:rPr>
              <a:t> </a:t>
            </a:r>
            <a:r>
              <a:rPr sz="950" i="1" spc="-35" dirty="0">
                <a:solidFill>
                  <a:srgbClr val="00AF50"/>
                </a:solidFill>
                <a:latin typeface="Segoe UI Symbol"/>
                <a:cs typeface="Segoe UI Symbol"/>
              </a:rPr>
              <a:t>2015</a:t>
            </a:r>
            <a:endParaRPr sz="95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0088" y="1870709"/>
            <a:ext cx="1706245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86E82"/>
                </a:solidFill>
                <a:latin typeface="Segoe UI Symbol"/>
                <a:cs typeface="Segoe UI Symbol"/>
              </a:rPr>
              <a:t>US$ 211,5</a:t>
            </a:r>
            <a:r>
              <a:rPr sz="2400" b="1" spc="-8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400" b="1" dirty="0">
                <a:solidFill>
                  <a:srgbClr val="286E82"/>
                </a:solidFill>
                <a:latin typeface="Segoe UI Symbol"/>
                <a:cs typeface="Segoe UI Symbol"/>
              </a:rPr>
              <a:t>Bi</a:t>
            </a:r>
            <a:endParaRPr sz="24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100" spc="-5" dirty="0">
                <a:solidFill>
                  <a:srgbClr val="286E82"/>
                </a:solidFill>
                <a:latin typeface="Segoe UI Symbol"/>
                <a:cs typeface="Segoe UI Symbol"/>
              </a:rPr>
              <a:t>TIC </a:t>
            </a:r>
            <a:r>
              <a:rPr sz="1100" dirty="0">
                <a:solidFill>
                  <a:srgbClr val="286E82"/>
                </a:solidFill>
                <a:latin typeface="Segoe UI Symbol"/>
                <a:cs typeface="Segoe UI Symbol"/>
              </a:rPr>
              <a:t>e</a:t>
            </a:r>
            <a:r>
              <a:rPr sz="1100" spc="-2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100" spc="-5" dirty="0">
                <a:solidFill>
                  <a:srgbClr val="286E82"/>
                </a:solidFill>
                <a:latin typeface="Segoe UI Symbol"/>
                <a:cs typeface="Segoe UI Symbol"/>
              </a:rPr>
              <a:t>Telecom</a:t>
            </a:r>
            <a:endParaRPr sz="11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0088" y="2617723"/>
            <a:ext cx="2004695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z="2400" b="1" dirty="0">
                <a:solidFill>
                  <a:srgbClr val="286E82"/>
                </a:solidFill>
                <a:latin typeface="Segoe UI Symbol"/>
                <a:cs typeface="Segoe UI Symbol"/>
              </a:rPr>
              <a:t>US$ 112,1</a:t>
            </a:r>
            <a:r>
              <a:rPr sz="2400" b="1" spc="-4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400" b="1" dirty="0">
                <a:solidFill>
                  <a:srgbClr val="286E82"/>
                </a:solidFill>
                <a:latin typeface="Segoe UI Symbol"/>
                <a:cs typeface="Segoe UI Symbol"/>
              </a:rPr>
              <a:t>Bi</a:t>
            </a:r>
            <a:endParaRPr sz="2400">
              <a:latin typeface="Segoe UI Symbol"/>
              <a:cs typeface="Segoe UI Symbol"/>
            </a:endParaRPr>
          </a:p>
          <a:p>
            <a:pPr marL="12700">
              <a:lnSpc>
                <a:spcPts val="1370"/>
              </a:lnSpc>
            </a:pPr>
            <a:r>
              <a:rPr sz="1100" spc="-5" dirty="0">
                <a:solidFill>
                  <a:srgbClr val="286E82"/>
                </a:solidFill>
                <a:latin typeface="Segoe UI Symbol"/>
                <a:cs typeface="Segoe UI Symbol"/>
              </a:rPr>
              <a:t>TIC, </a:t>
            </a:r>
            <a:r>
              <a:rPr sz="1100" dirty="0">
                <a:solidFill>
                  <a:srgbClr val="286E82"/>
                </a:solidFill>
                <a:latin typeface="Segoe UI Symbol"/>
                <a:cs typeface="Segoe UI Symbol"/>
              </a:rPr>
              <a:t>BPO, Exportação e </a:t>
            </a:r>
            <a:r>
              <a:rPr sz="1150" i="1" spc="-25" dirty="0">
                <a:solidFill>
                  <a:srgbClr val="286E82"/>
                </a:solidFill>
                <a:latin typeface="Segoe UI Symbol"/>
                <a:cs typeface="Segoe UI Symbol"/>
              </a:rPr>
              <a:t>In</a:t>
            </a:r>
            <a:r>
              <a:rPr sz="1150" i="1" spc="-10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150" i="1" spc="-30" dirty="0">
                <a:solidFill>
                  <a:srgbClr val="286E82"/>
                </a:solidFill>
                <a:latin typeface="Segoe UI Symbol"/>
                <a:cs typeface="Segoe UI Symbol"/>
              </a:rPr>
              <a:t>House</a:t>
            </a:r>
            <a:endParaRPr sz="115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800100" algn="l"/>
              </a:tabLst>
            </a:pPr>
            <a:r>
              <a:rPr sz="2400" b="1" dirty="0">
                <a:solidFill>
                  <a:srgbClr val="286E82"/>
                </a:solidFill>
                <a:latin typeface="Segoe UI Symbol"/>
                <a:cs typeface="Segoe UI Symbol"/>
              </a:rPr>
              <a:t>US$	61,3</a:t>
            </a:r>
            <a:r>
              <a:rPr sz="2400" b="1" spc="-2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2400" b="1" dirty="0">
                <a:solidFill>
                  <a:srgbClr val="286E82"/>
                </a:solidFill>
                <a:latin typeface="Segoe UI Symbol"/>
                <a:cs typeface="Segoe UI Symbol"/>
              </a:rPr>
              <a:t>Bi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30088" y="3702811"/>
            <a:ext cx="6356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286E82"/>
                </a:solidFill>
                <a:latin typeface="Segoe UI Symbol"/>
                <a:cs typeface="Segoe UI Symbol"/>
              </a:rPr>
              <a:t>TIC </a:t>
            </a:r>
            <a:r>
              <a:rPr sz="1100" dirty="0">
                <a:solidFill>
                  <a:srgbClr val="286E82"/>
                </a:solidFill>
                <a:latin typeface="Segoe UI Symbol"/>
                <a:cs typeface="Segoe UI Symbol"/>
              </a:rPr>
              <a:t>e</a:t>
            </a:r>
            <a:r>
              <a:rPr sz="1100" spc="-85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100" dirty="0">
                <a:solidFill>
                  <a:srgbClr val="286E82"/>
                </a:solidFill>
                <a:latin typeface="Segoe UI Symbol"/>
                <a:cs typeface="Segoe UI Symbol"/>
              </a:rPr>
              <a:t>BPO</a:t>
            </a:r>
            <a:endParaRPr sz="11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30088" y="3870452"/>
            <a:ext cx="1346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86E82"/>
                </a:solidFill>
                <a:latin typeface="Segoe UI Symbol"/>
                <a:cs typeface="Segoe UI Symbol"/>
              </a:rPr>
              <a:t>7º </a:t>
            </a:r>
            <a:r>
              <a:rPr sz="1200" spc="-5" dirty="0">
                <a:solidFill>
                  <a:srgbClr val="286E82"/>
                </a:solidFill>
                <a:latin typeface="Segoe UI Symbol"/>
                <a:cs typeface="Segoe UI Symbol"/>
              </a:rPr>
              <a:t>maior </a:t>
            </a:r>
            <a:r>
              <a:rPr sz="1200" dirty="0">
                <a:solidFill>
                  <a:srgbClr val="286E82"/>
                </a:solidFill>
                <a:latin typeface="Segoe UI Symbol"/>
                <a:cs typeface="Segoe UI Symbol"/>
              </a:rPr>
              <a:t>do</a:t>
            </a:r>
            <a:r>
              <a:rPr sz="1200" spc="-90" dirty="0">
                <a:solidFill>
                  <a:srgbClr val="286E82"/>
                </a:solidFill>
                <a:latin typeface="Segoe UI Symbol"/>
                <a:cs typeface="Segoe UI Symbol"/>
              </a:rPr>
              <a:t> </a:t>
            </a:r>
            <a:r>
              <a:rPr sz="1200" spc="-5" dirty="0">
                <a:solidFill>
                  <a:srgbClr val="286E82"/>
                </a:solidFill>
                <a:latin typeface="Segoe UI Symbol"/>
                <a:cs typeface="Segoe UI Symbol"/>
              </a:rPr>
              <a:t>mundo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1328" y="1086611"/>
            <a:ext cx="3313429" cy="629920"/>
          </a:xfrm>
          <a:custGeom>
            <a:avLst/>
            <a:gdLst/>
            <a:ahLst/>
            <a:cxnLst/>
            <a:rect l="l" t="t" r="r" b="b"/>
            <a:pathLst>
              <a:path w="3313429" h="629919">
                <a:moveTo>
                  <a:pt x="3208274" y="0"/>
                </a:moveTo>
                <a:lnTo>
                  <a:pt x="104901" y="0"/>
                </a:lnTo>
                <a:lnTo>
                  <a:pt x="64079" y="8247"/>
                </a:lnTo>
                <a:lnTo>
                  <a:pt x="30733" y="30734"/>
                </a:lnTo>
                <a:lnTo>
                  <a:pt x="8247" y="64079"/>
                </a:lnTo>
                <a:lnTo>
                  <a:pt x="0" y="104901"/>
                </a:lnTo>
                <a:lnTo>
                  <a:pt x="0" y="524510"/>
                </a:lnTo>
                <a:lnTo>
                  <a:pt x="8247" y="565332"/>
                </a:lnTo>
                <a:lnTo>
                  <a:pt x="30734" y="598678"/>
                </a:lnTo>
                <a:lnTo>
                  <a:pt x="64079" y="621164"/>
                </a:lnTo>
                <a:lnTo>
                  <a:pt x="104901" y="629412"/>
                </a:lnTo>
                <a:lnTo>
                  <a:pt x="3208274" y="629412"/>
                </a:lnTo>
                <a:lnTo>
                  <a:pt x="3249096" y="621164"/>
                </a:lnTo>
                <a:lnTo>
                  <a:pt x="3282442" y="598678"/>
                </a:lnTo>
                <a:lnTo>
                  <a:pt x="3304928" y="565332"/>
                </a:lnTo>
                <a:lnTo>
                  <a:pt x="3313176" y="524510"/>
                </a:lnTo>
                <a:lnTo>
                  <a:pt x="3313176" y="104901"/>
                </a:lnTo>
                <a:lnTo>
                  <a:pt x="3304928" y="64079"/>
                </a:lnTo>
                <a:lnTo>
                  <a:pt x="3282442" y="30734"/>
                </a:lnTo>
                <a:lnTo>
                  <a:pt x="3249096" y="8247"/>
                </a:lnTo>
                <a:lnTo>
                  <a:pt x="3208274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0200" y="143636"/>
            <a:ext cx="8005445" cy="141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89735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456D80"/>
                </a:solidFill>
                <a:latin typeface="Segoe UI Symbol"/>
                <a:cs typeface="Segoe UI Symbol"/>
              </a:rPr>
              <a:t>Setor de Tecnologia de Informação </a:t>
            </a:r>
            <a:r>
              <a:rPr sz="2200" b="1" spc="-5" dirty="0">
                <a:solidFill>
                  <a:srgbClr val="456D80"/>
                </a:solidFill>
                <a:latin typeface="Segoe UI Symbol"/>
                <a:cs typeface="Segoe UI Symbol"/>
              </a:rPr>
              <a:t>e</a:t>
            </a:r>
            <a:r>
              <a:rPr sz="2200" b="1" spc="-215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2200" b="1" dirty="0">
                <a:solidFill>
                  <a:srgbClr val="456D80"/>
                </a:solidFill>
                <a:latin typeface="Segoe UI Symbol"/>
                <a:cs typeface="Segoe UI Symbol"/>
              </a:rPr>
              <a:t>Comunicação  Dimensão setorial em</a:t>
            </a:r>
            <a:r>
              <a:rPr sz="2200" b="1" spc="-100" dirty="0">
                <a:solidFill>
                  <a:srgbClr val="456D80"/>
                </a:solidFill>
                <a:latin typeface="Segoe UI Symbol"/>
                <a:cs typeface="Segoe UI Symbol"/>
              </a:rPr>
              <a:t> </a:t>
            </a:r>
            <a:r>
              <a:rPr sz="2200" b="1" dirty="0">
                <a:solidFill>
                  <a:srgbClr val="456D80"/>
                </a:solidFill>
                <a:latin typeface="Segoe UI Symbol"/>
                <a:cs typeface="Segoe UI Symbol"/>
              </a:rPr>
              <a:t>2014</a:t>
            </a:r>
            <a:endParaRPr sz="22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tabLst>
                <a:tab pos="5245100" algn="l"/>
              </a:tabLst>
            </a:pPr>
            <a:r>
              <a:rPr sz="2000" b="1" dirty="0">
                <a:solidFill>
                  <a:srgbClr val="FFFFFF"/>
                </a:solidFill>
                <a:latin typeface="Segoe UI Symbol"/>
                <a:cs typeface="Segoe UI Symbol"/>
              </a:rPr>
              <a:t>P</a:t>
            </a:r>
            <a:r>
              <a:rPr sz="1600" b="1" dirty="0">
                <a:solidFill>
                  <a:srgbClr val="FFFFFF"/>
                </a:solidFill>
                <a:latin typeface="Segoe UI Symbol"/>
                <a:cs typeface="Segoe UI Symbol"/>
              </a:rPr>
              <a:t>RODUÇÃO</a:t>
            </a:r>
            <a:r>
              <a:rPr sz="1600" b="1" spc="105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ETORIAL</a:t>
            </a:r>
            <a:r>
              <a:rPr sz="1600" b="1" spc="100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 Symbol"/>
                <a:cs typeface="Segoe UI Symbol"/>
              </a:rPr>
              <a:t>(R$)	P</a:t>
            </a:r>
            <a:r>
              <a:rPr sz="1600" b="1" dirty="0">
                <a:solidFill>
                  <a:srgbClr val="FFFFFF"/>
                </a:solidFill>
                <a:latin typeface="Segoe UI Symbol"/>
                <a:cs typeface="Segoe UI Symbol"/>
              </a:rPr>
              <a:t>RODUÇÃO </a:t>
            </a:r>
            <a:r>
              <a:rPr sz="20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ETORIAL</a:t>
            </a:r>
            <a:r>
              <a:rPr sz="1600" b="1" spc="130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 Symbol"/>
                <a:cs typeface="Segoe UI Symbol"/>
              </a:rPr>
              <a:t>(US$)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07004" y="5063997"/>
            <a:ext cx="132334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5" dirty="0">
                <a:solidFill>
                  <a:srgbClr val="548ED4"/>
                </a:solidFill>
                <a:latin typeface="Segoe UI Symbol"/>
                <a:cs typeface="Segoe UI Symbol"/>
              </a:rPr>
              <a:t>9,4% </a:t>
            </a:r>
            <a:r>
              <a:rPr sz="1200" spc="-5" dirty="0">
                <a:solidFill>
                  <a:srgbClr val="548ED4"/>
                </a:solidFill>
                <a:latin typeface="Segoe UI Symbol"/>
                <a:cs typeface="Segoe UI Symbol"/>
              </a:rPr>
              <a:t>em  </a:t>
            </a:r>
            <a:r>
              <a:rPr sz="1200" spc="-10" dirty="0">
                <a:solidFill>
                  <a:srgbClr val="548ED4"/>
                </a:solidFill>
                <a:latin typeface="Segoe UI Symbol"/>
                <a:cs typeface="Segoe UI Symbol"/>
              </a:rPr>
              <a:t>Crescimento </a:t>
            </a:r>
            <a:r>
              <a:rPr sz="1200" dirty="0">
                <a:solidFill>
                  <a:srgbClr val="548ED4"/>
                </a:solidFill>
                <a:latin typeface="Segoe UI Symbol"/>
                <a:cs typeface="Segoe UI Symbol"/>
              </a:rPr>
              <a:t>de</a:t>
            </a:r>
            <a:r>
              <a:rPr sz="1200" spc="-60" dirty="0">
                <a:solidFill>
                  <a:srgbClr val="548ED4"/>
                </a:solidFill>
                <a:latin typeface="Segoe UI Symbol"/>
                <a:cs typeface="Segoe UI Symbol"/>
              </a:rPr>
              <a:t> </a:t>
            </a:r>
            <a:r>
              <a:rPr sz="1200" spc="-5" dirty="0">
                <a:solidFill>
                  <a:srgbClr val="548ED4"/>
                </a:solidFill>
                <a:latin typeface="Segoe UI Symbol"/>
                <a:cs typeface="Segoe UI Symbol"/>
              </a:rPr>
              <a:t>TIC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07004" y="5826353"/>
            <a:ext cx="201612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548ED4"/>
                </a:solidFill>
                <a:latin typeface="Segoe UI Symbol"/>
                <a:cs typeface="Segoe UI Symbol"/>
              </a:rPr>
              <a:t>9% do</a:t>
            </a:r>
            <a:r>
              <a:rPr sz="2400" b="1" spc="-35" dirty="0">
                <a:solidFill>
                  <a:srgbClr val="548ED4"/>
                </a:solidFill>
                <a:latin typeface="Segoe UI Symbol"/>
                <a:cs typeface="Segoe UI Symbol"/>
              </a:rPr>
              <a:t> </a:t>
            </a:r>
            <a:r>
              <a:rPr sz="2400" b="1" dirty="0">
                <a:solidFill>
                  <a:srgbClr val="548ED4"/>
                </a:solidFill>
                <a:latin typeface="Segoe UI Symbol"/>
                <a:cs typeface="Segoe UI Symbol"/>
              </a:rPr>
              <a:t>PIB</a:t>
            </a:r>
            <a:endParaRPr sz="24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5" dirty="0">
                <a:solidFill>
                  <a:srgbClr val="548ED4"/>
                </a:solidFill>
                <a:latin typeface="Segoe UI Symbol"/>
                <a:cs typeface="Segoe UI Symbol"/>
              </a:rPr>
              <a:t>Participação </a:t>
            </a:r>
            <a:r>
              <a:rPr sz="1200" dirty="0">
                <a:solidFill>
                  <a:srgbClr val="548ED4"/>
                </a:solidFill>
                <a:latin typeface="Segoe UI Symbol"/>
                <a:cs typeface="Segoe UI Symbol"/>
              </a:rPr>
              <a:t>de </a:t>
            </a:r>
            <a:r>
              <a:rPr sz="1200" spc="-5" dirty="0">
                <a:solidFill>
                  <a:srgbClr val="548ED4"/>
                </a:solidFill>
                <a:latin typeface="Segoe UI Symbol"/>
                <a:cs typeface="Segoe UI Symbol"/>
              </a:rPr>
              <a:t>TIC </a:t>
            </a:r>
            <a:r>
              <a:rPr sz="1200" dirty="0">
                <a:solidFill>
                  <a:srgbClr val="548ED4"/>
                </a:solidFill>
                <a:latin typeface="Segoe UI Symbol"/>
                <a:cs typeface="Segoe UI Symbol"/>
              </a:rPr>
              <a:t>e</a:t>
            </a:r>
            <a:r>
              <a:rPr sz="1200" spc="-65" dirty="0">
                <a:solidFill>
                  <a:srgbClr val="548ED4"/>
                </a:solidFill>
                <a:latin typeface="Segoe UI Symbol"/>
                <a:cs typeface="Segoe UI Symbol"/>
              </a:rPr>
              <a:t> </a:t>
            </a:r>
            <a:r>
              <a:rPr sz="1200" spc="-25" dirty="0">
                <a:solidFill>
                  <a:srgbClr val="548ED4"/>
                </a:solidFill>
                <a:latin typeface="Segoe UI Symbol"/>
                <a:cs typeface="Segoe UI Symbol"/>
              </a:rPr>
              <a:t>Telecom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10383" y="4453128"/>
            <a:ext cx="4608830" cy="554990"/>
          </a:xfrm>
          <a:custGeom>
            <a:avLst/>
            <a:gdLst/>
            <a:ahLst/>
            <a:cxnLst/>
            <a:rect l="l" t="t" r="r" b="b"/>
            <a:pathLst>
              <a:path w="4608830" h="554989">
                <a:moveTo>
                  <a:pt x="4516120" y="0"/>
                </a:moveTo>
                <a:lnTo>
                  <a:pt x="92456" y="0"/>
                </a:lnTo>
                <a:lnTo>
                  <a:pt x="56471" y="7266"/>
                </a:lnTo>
                <a:lnTo>
                  <a:pt x="27082" y="27082"/>
                </a:lnTo>
                <a:lnTo>
                  <a:pt x="7266" y="56471"/>
                </a:lnTo>
                <a:lnTo>
                  <a:pt x="0" y="92456"/>
                </a:lnTo>
                <a:lnTo>
                  <a:pt x="0" y="462280"/>
                </a:lnTo>
                <a:lnTo>
                  <a:pt x="7266" y="498264"/>
                </a:lnTo>
                <a:lnTo>
                  <a:pt x="27082" y="527653"/>
                </a:lnTo>
                <a:lnTo>
                  <a:pt x="56471" y="547469"/>
                </a:lnTo>
                <a:lnTo>
                  <a:pt x="92456" y="554736"/>
                </a:lnTo>
                <a:lnTo>
                  <a:pt x="4516120" y="554736"/>
                </a:lnTo>
                <a:lnTo>
                  <a:pt x="4552104" y="547469"/>
                </a:lnTo>
                <a:lnTo>
                  <a:pt x="4581493" y="527653"/>
                </a:lnTo>
                <a:lnTo>
                  <a:pt x="4601309" y="498264"/>
                </a:lnTo>
                <a:lnTo>
                  <a:pt x="4608576" y="462280"/>
                </a:lnTo>
                <a:lnTo>
                  <a:pt x="4608576" y="92456"/>
                </a:lnTo>
                <a:lnTo>
                  <a:pt x="4601309" y="56471"/>
                </a:lnTo>
                <a:lnTo>
                  <a:pt x="4581493" y="27082"/>
                </a:lnTo>
                <a:lnTo>
                  <a:pt x="4552104" y="7266"/>
                </a:lnTo>
                <a:lnTo>
                  <a:pt x="4516120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31540" y="4559553"/>
            <a:ext cx="23666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ELEVÂNCIA </a:t>
            </a:r>
            <a:r>
              <a:rPr sz="16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DO</a:t>
            </a:r>
            <a:r>
              <a:rPr sz="1600" b="1" spc="155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ECTOR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8267" y="6621119"/>
            <a:ext cx="204470" cy="161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5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fld id="{81D60167-4931-47E6-BA6A-407CBD079E47}" type="slidenum"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5</a:t>
            </a:fld>
            <a:endParaRPr sz="80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41467" y="5046675"/>
            <a:ext cx="142811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548ED4"/>
                </a:solidFill>
                <a:latin typeface="Segoe UI Symbol"/>
                <a:cs typeface="Segoe UI Symbol"/>
              </a:rPr>
              <a:t>1,5</a:t>
            </a:r>
            <a:r>
              <a:rPr sz="2400" b="1" spc="-55" dirty="0">
                <a:solidFill>
                  <a:srgbClr val="548ED4"/>
                </a:solidFill>
                <a:latin typeface="Segoe UI Symbol"/>
                <a:cs typeface="Segoe UI Symbol"/>
              </a:rPr>
              <a:t> </a:t>
            </a:r>
            <a:r>
              <a:rPr sz="2400" b="1" dirty="0">
                <a:solidFill>
                  <a:srgbClr val="548ED4"/>
                </a:solidFill>
                <a:latin typeface="Segoe UI Symbol"/>
                <a:cs typeface="Segoe UI Symbol"/>
              </a:rPr>
              <a:t>milhão</a:t>
            </a:r>
            <a:endParaRPr sz="24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548ED4"/>
                </a:solidFill>
                <a:latin typeface="Segoe UI Symbol"/>
                <a:cs typeface="Segoe UI Symbol"/>
              </a:rPr>
              <a:t>Empregados em</a:t>
            </a:r>
            <a:r>
              <a:rPr sz="1200" spc="-35" dirty="0">
                <a:solidFill>
                  <a:srgbClr val="548ED4"/>
                </a:solidFill>
                <a:latin typeface="Segoe UI Symbol"/>
                <a:cs typeface="Segoe UI Symbol"/>
              </a:rPr>
              <a:t> </a:t>
            </a:r>
            <a:r>
              <a:rPr sz="1200" spc="-5" dirty="0">
                <a:solidFill>
                  <a:srgbClr val="548ED4"/>
                </a:solidFill>
                <a:latin typeface="Segoe UI Symbol"/>
                <a:cs typeface="Segoe UI Symbol"/>
              </a:rPr>
              <a:t>TIC</a:t>
            </a:r>
            <a:endParaRPr sz="12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75948"/>
            <a:ext cx="2757170" cy="60388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dirty="0"/>
              <a:t>IoT - Internet </a:t>
            </a:r>
            <a:r>
              <a:rPr sz="2000" spc="5" dirty="0"/>
              <a:t>das</a:t>
            </a:r>
            <a:r>
              <a:rPr sz="2000" spc="-10" dirty="0"/>
              <a:t> </a:t>
            </a:r>
            <a:r>
              <a:rPr sz="2000" dirty="0"/>
              <a:t>Coisas</a:t>
            </a:r>
            <a:endParaRPr sz="200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/>
              <a:t>Conceito</a:t>
            </a:r>
            <a:endParaRPr sz="1600"/>
          </a:p>
        </p:txBody>
      </p:sp>
      <p:sp>
        <p:nvSpPr>
          <p:cNvPr id="3" name="object 3"/>
          <p:cNvSpPr txBox="1"/>
          <p:nvPr/>
        </p:nvSpPr>
        <p:spPr>
          <a:xfrm>
            <a:off x="330200" y="1296161"/>
            <a:ext cx="81267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95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Internet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das Coisas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é a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massificação da tecnologia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interconectando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o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mundo físico ao mundo digital, através de dispositivos ligados em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redes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de  comunicação, gerando grandes volumes de novos dados, informações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e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inteligência,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que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possibilitará mudanças significativas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para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o </a:t>
            </a:r>
            <a:r>
              <a:rPr sz="1800" spc="-20" dirty="0">
                <a:solidFill>
                  <a:srgbClr val="205768"/>
                </a:solidFill>
                <a:latin typeface="Segoe UI Symbol"/>
                <a:cs typeface="Segoe UI Symbol"/>
              </a:rPr>
              <a:t>bem-estar,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a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produtividade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e a</a:t>
            </a:r>
            <a:r>
              <a:rPr sz="1800" spc="-15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competividade.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2935983"/>
            <a:ext cx="6171440" cy="345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8267" y="6621119"/>
            <a:ext cx="204470" cy="161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5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fld id="{81D60167-4931-47E6-BA6A-407CBD079E47}" type="slidenum"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6</a:t>
            </a:fld>
            <a:endParaRPr sz="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4648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/>
              <a:t>IoT, </a:t>
            </a:r>
            <a:r>
              <a:rPr sz="2200" dirty="0"/>
              <a:t>Internet das Coisas </a:t>
            </a:r>
            <a:r>
              <a:rPr sz="2200" spc="-5" dirty="0"/>
              <a:t>–</a:t>
            </a:r>
            <a:r>
              <a:rPr sz="2200" spc="-155" dirty="0"/>
              <a:t> </a:t>
            </a:r>
            <a:r>
              <a:rPr sz="2200" dirty="0"/>
              <a:t>Automóveis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341474" y="1002791"/>
            <a:ext cx="4849269" cy="2360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5740" y="4173982"/>
            <a:ext cx="2416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380" marR="5080" indent="-361315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Ge</a:t>
            </a:r>
            <a:r>
              <a:rPr sz="2800" b="1" spc="-30" dirty="0">
                <a:solidFill>
                  <a:srgbClr val="296D81"/>
                </a:solidFill>
                <a:latin typeface="Segoe UI Symbol"/>
                <a:cs typeface="Segoe UI Symbol"/>
              </a:rPr>
              <a:t>r</a:t>
            </a:r>
            <a:r>
              <a:rPr sz="28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e</a:t>
            </a:r>
            <a:r>
              <a:rPr sz="28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n</a:t>
            </a:r>
            <a:r>
              <a:rPr sz="28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ciamen</a:t>
            </a:r>
            <a:r>
              <a:rPr sz="2800" b="1" spc="-25" dirty="0">
                <a:solidFill>
                  <a:srgbClr val="296D81"/>
                </a:solidFill>
                <a:latin typeface="Segoe UI Symbol"/>
                <a:cs typeface="Segoe UI Symbol"/>
              </a:rPr>
              <a:t>t</a:t>
            </a:r>
            <a:r>
              <a:rPr sz="28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o  de</a:t>
            </a:r>
            <a:r>
              <a:rPr sz="2800" b="1" spc="-3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2800" b="1" spc="-40" dirty="0">
                <a:solidFill>
                  <a:srgbClr val="296D81"/>
                </a:solidFill>
                <a:latin typeface="Segoe UI Symbol"/>
                <a:cs typeface="Segoe UI Symbol"/>
              </a:rPr>
              <a:t>Tráfego</a:t>
            </a:r>
            <a:endParaRPr sz="28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0550" y="1777111"/>
            <a:ext cx="15798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5" dirty="0">
                <a:solidFill>
                  <a:srgbClr val="296D81"/>
                </a:solidFill>
                <a:latin typeface="Segoe UI Symbol"/>
                <a:cs typeface="Segoe UI Symbol"/>
              </a:rPr>
              <a:t>Smart</a:t>
            </a:r>
            <a:r>
              <a:rPr sz="2800" b="1" spc="-105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2800" b="1" dirty="0">
                <a:solidFill>
                  <a:srgbClr val="296D81"/>
                </a:solidFill>
                <a:latin typeface="Segoe UI Symbol"/>
                <a:cs typeface="Segoe UI Symbol"/>
              </a:rPr>
              <a:t>Car</a:t>
            </a:r>
            <a:endParaRPr sz="28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84547" y="6214866"/>
            <a:ext cx="4475227" cy="643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95215" y="3822191"/>
            <a:ext cx="4456176" cy="2398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267" y="6621119"/>
            <a:ext cx="204470" cy="161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5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fld id="{81D60167-4931-47E6-BA6A-407CBD079E47}" type="slidenum"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7</a:t>
            </a:fld>
            <a:endParaRPr sz="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43636"/>
            <a:ext cx="3940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/>
              <a:t>IoT, </a:t>
            </a:r>
            <a:r>
              <a:rPr sz="2200" dirty="0"/>
              <a:t>Internet das Coisas </a:t>
            </a:r>
            <a:r>
              <a:rPr sz="2200" spc="-5" dirty="0"/>
              <a:t>–</a:t>
            </a:r>
            <a:r>
              <a:rPr sz="2200" spc="-140" dirty="0"/>
              <a:t> </a:t>
            </a:r>
            <a:r>
              <a:rPr sz="2200" dirty="0"/>
              <a:t>Saúde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648271" y="934459"/>
            <a:ext cx="3544192" cy="2521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1815" y="3860291"/>
            <a:ext cx="5035068" cy="2520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77588" y="1777111"/>
            <a:ext cx="31889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0730" marR="5080" indent="-748665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Coleta e</a:t>
            </a:r>
            <a:r>
              <a:rPr sz="2800" b="1" spc="-8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2800" b="1" spc="-30" dirty="0">
                <a:solidFill>
                  <a:srgbClr val="296D81"/>
                </a:solidFill>
                <a:latin typeface="Segoe UI Symbol"/>
                <a:cs typeface="Segoe UI Symbol"/>
              </a:rPr>
              <a:t>Tratamento  </a:t>
            </a:r>
            <a:r>
              <a:rPr sz="2800" b="1" dirty="0">
                <a:solidFill>
                  <a:srgbClr val="296D81"/>
                </a:solidFill>
                <a:latin typeface="Segoe UI Symbol"/>
                <a:cs typeface="Segoe UI Symbol"/>
              </a:rPr>
              <a:t>dos</a:t>
            </a:r>
            <a:r>
              <a:rPr sz="2800" b="1" spc="-5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r>
              <a:rPr sz="2800" b="1" dirty="0">
                <a:solidFill>
                  <a:srgbClr val="296D81"/>
                </a:solidFill>
                <a:latin typeface="Segoe UI Symbol"/>
                <a:cs typeface="Segoe UI Symbol"/>
              </a:rPr>
              <a:t>Dados</a:t>
            </a:r>
            <a:endParaRPr sz="28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67" y="6621119"/>
            <a:ext cx="204470" cy="161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5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fld id="{81D60167-4931-47E6-BA6A-407CBD079E47}" type="slidenum"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8</a:t>
            </a:fld>
            <a:endParaRPr sz="8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665" y="4462017"/>
            <a:ext cx="29273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296D81"/>
                </a:solidFill>
                <a:latin typeface="Segoe UI Symbol"/>
                <a:cs typeface="Segoe UI Symbol"/>
              </a:rPr>
              <a:t>A</a:t>
            </a:r>
            <a:r>
              <a:rPr sz="28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com</a:t>
            </a:r>
            <a:r>
              <a:rPr sz="2800" b="1" spc="-45" dirty="0">
                <a:solidFill>
                  <a:srgbClr val="296D81"/>
                </a:solidFill>
                <a:latin typeface="Segoe UI Symbol"/>
                <a:cs typeface="Segoe UI Symbol"/>
              </a:rPr>
              <a:t>p</a:t>
            </a:r>
            <a:r>
              <a:rPr sz="28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anh</a:t>
            </a:r>
            <a:r>
              <a:rPr sz="28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a</a:t>
            </a:r>
            <a:r>
              <a:rPr sz="2800" b="1" spc="-10" dirty="0">
                <a:solidFill>
                  <a:srgbClr val="296D81"/>
                </a:solidFill>
                <a:latin typeface="Segoe UI Symbol"/>
                <a:cs typeface="Segoe UI Symbol"/>
              </a:rPr>
              <a:t>me</a:t>
            </a:r>
            <a:r>
              <a:rPr sz="2800" b="1" spc="10" dirty="0">
                <a:solidFill>
                  <a:srgbClr val="296D81"/>
                </a:solidFill>
                <a:latin typeface="Segoe UI Symbol"/>
                <a:cs typeface="Segoe UI Symbol"/>
              </a:rPr>
              <a:t>n</a:t>
            </a:r>
            <a:r>
              <a:rPr sz="2800" b="1" spc="-30" dirty="0">
                <a:solidFill>
                  <a:srgbClr val="296D81"/>
                </a:solidFill>
                <a:latin typeface="Segoe UI Symbol"/>
                <a:cs typeface="Segoe UI Symbol"/>
              </a:rPr>
              <a:t>t</a:t>
            </a:r>
            <a:r>
              <a:rPr sz="28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o  </a:t>
            </a:r>
            <a:r>
              <a:rPr sz="2800" b="1" dirty="0">
                <a:solidFill>
                  <a:srgbClr val="296D81"/>
                </a:solidFill>
                <a:latin typeface="Segoe UI Symbol"/>
                <a:cs typeface="Segoe UI Symbol"/>
              </a:rPr>
              <a:t>em</a:t>
            </a:r>
            <a:r>
              <a:rPr sz="2800" b="1" spc="-40" dirty="0">
                <a:solidFill>
                  <a:srgbClr val="296D81"/>
                </a:solidFill>
                <a:latin typeface="Segoe UI Symbol"/>
                <a:cs typeface="Segoe UI Symbol"/>
              </a:rPr>
              <a:t> Tempo-Real</a:t>
            </a:r>
            <a:endParaRPr sz="2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63448"/>
            <a:ext cx="3304540" cy="69786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dirty="0"/>
              <a:t>IoT </a:t>
            </a:r>
            <a:r>
              <a:rPr spc="-5" dirty="0"/>
              <a:t>- </a:t>
            </a:r>
            <a:r>
              <a:rPr dirty="0"/>
              <a:t>Internet </a:t>
            </a:r>
            <a:r>
              <a:rPr spc="5" dirty="0"/>
              <a:t>das</a:t>
            </a:r>
            <a:r>
              <a:rPr spc="35" dirty="0"/>
              <a:t> </a:t>
            </a:r>
            <a:r>
              <a:rPr dirty="0"/>
              <a:t>Coisas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/>
              <a:t>Potencial</a:t>
            </a:r>
            <a:r>
              <a:rPr sz="1800" spc="-30" dirty="0"/>
              <a:t> </a:t>
            </a:r>
            <a:r>
              <a:rPr sz="1800" spc="5" dirty="0"/>
              <a:t>2025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186334" y="4087495"/>
            <a:ext cx="8484870" cy="257746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5"/>
              </a:spcBef>
            </a:pPr>
            <a:r>
              <a:rPr sz="1800" b="1" spc="-20" dirty="0">
                <a:solidFill>
                  <a:srgbClr val="205768"/>
                </a:solidFill>
                <a:latin typeface="Segoe UI Symbol"/>
                <a:cs typeface="Segoe UI Symbol"/>
              </a:rPr>
              <a:t>Por </a:t>
            </a:r>
            <a:r>
              <a:rPr sz="1800" b="1" dirty="0">
                <a:solidFill>
                  <a:srgbClr val="205768"/>
                </a:solidFill>
                <a:latin typeface="Segoe UI Symbol"/>
                <a:cs typeface="Segoe UI Symbol"/>
              </a:rPr>
              <a:t>que </a:t>
            </a:r>
            <a:r>
              <a:rPr sz="1800" b="1" spc="5" dirty="0">
                <a:solidFill>
                  <a:srgbClr val="205768"/>
                </a:solidFill>
                <a:latin typeface="Segoe UI Symbol"/>
                <a:cs typeface="Segoe UI Symbol"/>
              </a:rPr>
              <a:t>IoT </a:t>
            </a:r>
            <a:r>
              <a:rPr sz="1800" b="1" spc="-5" dirty="0">
                <a:solidFill>
                  <a:srgbClr val="205768"/>
                </a:solidFill>
                <a:latin typeface="Segoe UI Symbol"/>
                <a:cs typeface="Segoe UI Symbol"/>
              </a:rPr>
              <a:t>é </a:t>
            </a:r>
            <a:r>
              <a:rPr sz="1800" b="1" spc="5" dirty="0">
                <a:solidFill>
                  <a:srgbClr val="205768"/>
                </a:solidFill>
                <a:latin typeface="Segoe UI Symbol"/>
                <a:cs typeface="Segoe UI Symbol"/>
              </a:rPr>
              <a:t>importante </a:t>
            </a:r>
            <a:r>
              <a:rPr sz="1800" b="1" spc="-5" dirty="0">
                <a:solidFill>
                  <a:srgbClr val="205768"/>
                </a:solidFill>
                <a:latin typeface="Segoe UI Symbol"/>
                <a:cs typeface="Segoe UI Symbol"/>
              </a:rPr>
              <a:t>para o</a:t>
            </a:r>
            <a:r>
              <a:rPr sz="1800" b="1" spc="-90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b="1" dirty="0">
                <a:solidFill>
                  <a:srgbClr val="205768"/>
                </a:solidFill>
                <a:latin typeface="Segoe UI Symbol"/>
                <a:cs typeface="Segoe UI Symbol"/>
              </a:rPr>
              <a:t>Brasil?</a:t>
            </a:r>
            <a:endParaRPr sz="1800">
              <a:latin typeface="Segoe UI Symbol"/>
              <a:cs typeface="Segoe UI Symbol"/>
            </a:endParaRPr>
          </a:p>
          <a:p>
            <a:pPr marL="462915" indent="-28765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462915" algn="l"/>
                <a:tab pos="463550" algn="l"/>
              </a:tabLst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Induz competitividade, aumenta de produtividade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e</a:t>
            </a:r>
            <a:r>
              <a:rPr sz="1800" spc="5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eficiência;</a:t>
            </a:r>
            <a:endParaRPr sz="1800">
              <a:latin typeface="Segoe UI Symbol"/>
              <a:cs typeface="Segoe UI Symbol"/>
            </a:endParaRPr>
          </a:p>
          <a:p>
            <a:pPr marL="462915" indent="-28765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462915" algn="l"/>
                <a:tab pos="463550" algn="l"/>
              </a:tabLst>
            </a:pP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Possibilita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uso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inteligente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de recursos públicos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e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privados;</a:t>
            </a:r>
            <a:endParaRPr sz="1800">
              <a:latin typeface="Segoe UI Symbol"/>
              <a:cs typeface="Segoe UI Symbol"/>
            </a:endParaRPr>
          </a:p>
          <a:p>
            <a:pPr marL="462915" indent="-28765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462915" algn="l"/>
                <a:tab pos="463550" algn="l"/>
              </a:tabLst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Atrai novos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investimentos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e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fomento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a</a:t>
            </a:r>
            <a:r>
              <a:rPr sz="1800" spc="-80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inovação;</a:t>
            </a:r>
            <a:endParaRPr sz="1800">
              <a:latin typeface="Segoe UI Symbol"/>
              <a:cs typeface="Segoe UI Symbol"/>
            </a:endParaRPr>
          </a:p>
          <a:p>
            <a:pPr marL="462915" marR="5080" indent="-28702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462915" algn="l"/>
                <a:tab pos="463550" algn="l"/>
              </a:tabLst>
            </a:pP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Fixa benefícios advindos de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várias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verticais,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tais como: segurança </a:t>
            </a:r>
            <a:r>
              <a:rPr sz="1800" spc="-20" dirty="0">
                <a:solidFill>
                  <a:srgbClr val="205768"/>
                </a:solidFill>
                <a:latin typeface="Segoe UI Symbol"/>
                <a:cs typeface="Segoe UI Symbol"/>
              </a:rPr>
              <a:t>alimentar, 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saúde humana,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vida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assistida, eficiência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energética, </a:t>
            </a:r>
            <a:r>
              <a:rPr sz="1800" spc="-5" dirty="0">
                <a:solidFill>
                  <a:srgbClr val="205768"/>
                </a:solidFill>
                <a:latin typeface="Segoe UI Symbol"/>
                <a:cs typeface="Segoe UI Symbol"/>
              </a:rPr>
              <a:t>mobilidade </a:t>
            </a:r>
            <a:r>
              <a:rPr sz="1800" spc="-10" dirty="0">
                <a:solidFill>
                  <a:srgbClr val="205768"/>
                </a:solidFill>
                <a:latin typeface="Segoe UI Symbol"/>
                <a:cs typeface="Segoe UI Symbol"/>
              </a:rPr>
              <a:t>entre</a:t>
            </a:r>
            <a:r>
              <a:rPr sz="1800" spc="20" dirty="0">
                <a:solidFill>
                  <a:srgbClr val="205768"/>
                </a:solidFill>
                <a:latin typeface="Segoe UI Symbol"/>
                <a:cs typeface="Segoe UI Symbol"/>
              </a:rPr>
              <a:t> </a:t>
            </a:r>
            <a:r>
              <a:rPr sz="1800" dirty="0">
                <a:solidFill>
                  <a:srgbClr val="205768"/>
                </a:solidFill>
                <a:latin typeface="Segoe UI Symbol"/>
                <a:cs typeface="Segoe UI Symbol"/>
              </a:rPr>
              <a:t>outras.</a:t>
            </a:r>
            <a:endParaRPr sz="1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050" b="1" i="1" spc="-5" dirty="0">
                <a:latin typeface="Calibri"/>
                <a:cs typeface="Calibri"/>
              </a:rPr>
              <a:t>Fonte</a:t>
            </a:r>
            <a:r>
              <a:rPr sz="1050" i="1" spc="-5" dirty="0">
                <a:latin typeface="Calibri"/>
                <a:cs typeface="Calibri"/>
              </a:rPr>
              <a:t>: Cisco </a:t>
            </a:r>
            <a:r>
              <a:rPr sz="1050" i="1" dirty="0">
                <a:latin typeface="Calibri"/>
                <a:cs typeface="Calibri"/>
              </a:rPr>
              <a:t>e</a:t>
            </a:r>
            <a:r>
              <a:rPr sz="1050" i="1" spc="-30" dirty="0">
                <a:latin typeface="Calibri"/>
                <a:cs typeface="Calibri"/>
              </a:rPr>
              <a:t> </a:t>
            </a:r>
            <a:r>
              <a:rPr sz="1050" i="1" dirty="0">
                <a:latin typeface="Calibri"/>
                <a:cs typeface="Calibri"/>
              </a:rPr>
              <a:t>IDC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4276" y="1645920"/>
            <a:ext cx="2016760" cy="1854835"/>
          </a:xfrm>
          <a:custGeom>
            <a:avLst/>
            <a:gdLst/>
            <a:ahLst/>
            <a:cxnLst/>
            <a:rect l="l" t="t" r="r" b="b"/>
            <a:pathLst>
              <a:path w="2016760" h="1854835">
                <a:moveTo>
                  <a:pt x="1008126" y="0"/>
                </a:moveTo>
                <a:lnTo>
                  <a:pt x="957810" y="1134"/>
                </a:lnTo>
                <a:lnTo>
                  <a:pt x="908134" y="4503"/>
                </a:lnTo>
                <a:lnTo>
                  <a:pt x="859153" y="10054"/>
                </a:lnTo>
                <a:lnTo>
                  <a:pt x="810927" y="17732"/>
                </a:lnTo>
                <a:lnTo>
                  <a:pt x="763512" y="27485"/>
                </a:lnTo>
                <a:lnTo>
                  <a:pt x="716967" y="39261"/>
                </a:lnTo>
                <a:lnTo>
                  <a:pt x="671349" y="53004"/>
                </a:lnTo>
                <a:lnTo>
                  <a:pt x="626717" y="68664"/>
                </a:lnTo>
                <a:lnTo>
                  <a:pt x="583127" y="86186"/>
                </a:lnTo>
                <a:lnTo>
                  <a:pt x="540638" y="105517"/>
                </a:lnTo>
                <a:lnTo>
                  <a:pt x="499307" y="126604"/>
                </a:lnTo>
                <a:lnTo>
                  <a:pt x="459192" y="149395"/>
                </a:lnTo>
                <a:lnTo>
                  <a:pt x="420352" y="173836"/>
                </a:lnTo>
                <a:lnTo>
                  <a:pt x="382842" y="199873"/>
                </a:lnTo>
                <a:lnTo>
                  <a:pt x="346723" y="227454"/>
                </a:lnTo>
                <a:lnTo>
                  <a:pt x="312050" y="256526"/>
                </a:lnTo>
                <a:lnTo>
                  <a:pt x="278882" y="287036"/>
                </a:lnTo>
                <a:lnTo>
                  <a:pt x="247277" y="318930"/>
                </a:lnTo>
                <a:lnTo>
                  <a:pt x="217293" y="352155"/>
                </a:lnTo>
                <a:lnTo>
                  <a:pt x="188986" y="386659"/>
                </a:lnTo>
                <a:lnTo>
                  <a:pt x="162416" y="422387"/>
                </a:lnTo>
                <a:lnTo>
                  <a:pt x="137639" y="459288"/>
                </a:lnTo>
                <a:lnTo>
                  <a:pt x="114714" y="497307"/>
                </a:lnTo>
                <a:lnTo>
                  <a:pt x="93698" y="536393"/>
                </a:lnTo>
                <a:lnTo>
                  <a:pt x="74649" y="576490"/>
                </a:lnTo>
                <a:lnTo>
                  <a:pt x="57625" y="617548"/>
                </a:lnTo>
                <a:lnTo>
                  <a:pt x="42683" y="659511"/>
                </a:lnTo>
                <a:lnTo>
                  <a:pt x="29881" y="702328"/>
                </a:lnTo>
                <a:lnTo>
                  <a:pt x="19278" y="745946"/>
                </a:lnTo>
                <a:lnTo>
                  <a:pt x="10930" y="790310"/>
                </a:lnTo>
                <a:lnTo>
                  <a:pt x="4896" y="835368"/>
                </a:lnTo>
                <a:lnTo>
                  <a:pt x="1233" y="881067"/>
                </a:lnTo>
                <a:lnTo>
                  <a:pt x="0" y="927353"/>
                </a:lnTo>
                <a:lnTo>
                  <a:pt x="1233" y="973640"/>
                </a:lnTo>
                <a:lnTo>
                  <a:pt x="4896" y="1019339"/>
                </a:lnTo>
                <a:lnTo>
                  <a:pt x="10930" y="1064397"/>
                </a:lnTo>
                <a:lnTo>
                  <a:pt x="19278" y="1108761"/>
                </a:lnTo>
                <a:lnTo>
                  <a:pt x="29881" y="1152379"/>
                </a:lnTo>
                <a:lnTo>
                  <a:pt x="42683" y="1195196"/>
                </a:lnTo>
                <a:lnTo>
                  <a:pt x="57625" y="1237159"/>
                </a:lnTo>
                <a:lnTo>
                  <a:pt x="74649" y="1278217"/>
                </a:lnTo>
                <a:lnTo>
                  <a:pt x="93698" y="1318314"/>
                </a:lnTo>
                <a:lnTo>
                  <a:pt x="114714" y="1357400"/>
                </a:lnTo>
                <a:lnTo>
                  <a:pt x="137639" y="1395419"/>
                </a:lnTo>
                <a:lnTo>
                  <a:pt x="162416" y="1432320"/>
                </a:lnTo>
                <a:lnTo>
                  <a:pt x="188986" y="1468048"/>
                </a:lnTo>
                <a:lnTo>
                  <a:pt x="217293" y="1502552"/>
                </a:lnTo>
                <a:lnTo>
                  <a:pt x="247277" y="1535777"/>
                </a:lnTo>
                <a:lnTo>
                  <a:pt x="278882" y="1567671"/>
                </a:lnTo>
                <a:lnTo>
                  <a:pt x="312050" y="1598181"/>
                </a:lnTo>
                <a:lnTo>
                  <a:pt x="346723" y="1627253"/>
                </a:lnTo>
                <a:lnTo>
                  <a:pt x="382842" y="1654834"/>
                </a:lnTo>
                <a:lnTo>
                  <a:pt x="420352" y="1680871"/>
                </a:lnTo>
                <a:lnTo>
                  <a:pt x="459192" y="1705312"/>
                </a:lnTo>
                <a:lnTo>
                  <a:pt x="499307" y="1728103"/>
                </a:lnTo>
                <a:lnTo>
                  <a:pt x="540638" y="1749190"/>
                </a:lnTo>
                <a:lnTo>
                  <a:pt x="583127" y="1768521"/>
                </a:lnTo>
                <a:lnTo>
                  <a:pt x="626717" y="1786043"/>
                </a:lnTo>
                <a:lnTo>
                  <a:pt x="671349" y="1801703"/>
                </a:lnTo>
                <a:lnTo>
                  <a:pt x="716967" y="1815446"/>
                </a:lnTo>
                <a:lnTo>
                  <a:pt x="763512" y="1827222"/>
                </a:lnTo>
                <a:lnTo>
                  <a:pt x="810927" y="1836975"/>
                </a:lnTo>
                <a:lnTo>
                  <a:pt x="859153" y="1844653"/>
                </a:lnTo>
                <a:lnTo>
                  <a:pt x="908134" y="1850204"/>
                </a:lnTo>
                <a:lnTo>
                  <a:pt x="957810" y="1853573"/>
                </a:lnTo>
                <a:lnTo>
                  <a:pt x="1008126" y="1854707"/>
                </a:lnTo>
                <a:lnTo>
                  <a:pt x="1058441" y="1853573"/>
                </a:lnTo>
                <a:lnTo>
                  <a:pt x="1108117" y="1850204"/>
                </a:lnTo>
                <a:lnTo>
                  <a:pt x="1157098" y="1844653"/>
                </a:lnTo>
                <a:lnTo>
                  <a:pt x="1205324" y="1836975"/>
                </a:lnTo>
                <a:lnTo>
                  <a:pt x="1252739" y="1827222"/>
                </a:lnTo>
                <a:lnTo>
                  <a:pt x="1299284" y="1815446"/>
                </a:lnTo>
                <a:lnTo>
                  <a:pt x="1344902" y="1801703"/>
                </a:lnTo>
                <a:lnTo>
                  <a:pt x="1389534" y="1786043"/>
                </a:lnTo>
                <a:lnTo>
                  <a:pt x="1433124" y="1768521"/>
                </a:lnTo>
                <a:lnTo>
                  <a:pt x="1475613" y="1749190"/>
                </a:lnTo>
                <a:lnTo>
                  <a:pt x="1516944" y="1728103"/>
                </a:lnTo>
                <a:lnTo>
                  <a:pt x="1557059" y="1705312"/>
                </a:lnTo>
                <a:lnTo>
                  <a:pt x="1595899" y="1680871"/>
                </a:lnTo>
                <a:lnTo>
                  <a:pt x="1633409" y="1654834"/>
                </a:lnTo>
                <a:lnTo>
                  <a:pt x="1669528" y="1627253"/>
                </a:lnTo>
                <a:lnTo>
                  <a:pt x="1704201" y="1598181"/>
                </a:lnTo>
                <a:lnTo>
                  <a:pt x="1737369" y="1567671"/>
                </a:lnTo>
                <a:lnTo>
                  <a:pt x="1768974" y="1535777"/>
                </a:lnTo>
                <a:lnTo>
                  <a:pt x="1798958" y="1502552"/>
                </a:lnTo>
                <a:lnTo>
                  <a:pt x="1827265" y="1468048"/>
                </a:lnTo>
                <a:lnTo>
                  <a:pt x="1853835" y="1432320"/>
                </a:lnTo>
                <a:lnTo>
                  <a:pt x="1878612" y="1395419"/>
                </a:lnTo>
                <a:lnTo>
                  <a:pt x="1901537" y="1357400"/>
                </a:lnTo>
                <a:lnTo>
                  <a:pt x="1922553" y="1318314"/>
                </a:lnTo>
                <a:lnTo>
                  <a:pt x="1941602" y="1278217"/>
                </a:lnTo>
                <a:lnTo>
                  <a:pt x="1958626" y="1237159"/>
                </a:lnTo>
                <a:lnTo>
                  <a:pt x="1973568" y="1195196"/>
                </a:lnTo>
                <a:lnTo>
                  <a:pt x="1986370" y="1152379"/>
                </a:lnTo>
                <a:lnTo>
                  <a:pt x="1996973" y="1108761"/>
                </a:lnTo>
                <a:lnTo>
                  <a:pt x="2005321" y="1064397"/>
                </a:lnTo>
                <a:lnTo>
                  <a:pt x="2011355" y="1019339"/>
                </a:lnTo>
                <a:lnTo>
                  <a:pt x="2015018" y="973640"/>
                </a:lnTo>
                <a:lnTo>
                  <a:pt x="2016252" y="927353"/>
                </a:lnTo>
                <a:lnTo>
                  <a:pt x="2015018" y="881067"/>
                </a:lnTo>
                <a:lnTo>
                  <a:pt x="2011355" y="835368"/>
                </a:lnTo>
                <a:lnTo>
                  <a:pt x="2005321" y="790310"/>
                </a:lnTo>
                <a:lnTo>
                  <a:pt x="1996973" y="745946"/>
                </a:lnTo>
                <a:lnTo>
                  <a:pt x="1986370" y="702328"/>
                </a:lnTo>
                <a:lnTo>
                  <a:pt x="1973568" y="659511"/>
                </a:lnTo>
                <a:lnTo>
                  <a:pt x="1958626" y="617548"/>
                </a:lnTo>
                <a:lnTo>
                  <a:pt x="1941602" y="576490"/>
                </a:lnTo>
                <a:lnTo>
                  <a:pt x="1922553" y="536393"/>
                </a:lnTo>
                <a:lnTo>
                  <a:pt x="1901537" y="497307"/>
                </a:lnTo>
                <a:lnTo>
                  <a:pt x="1878612" y="459288"/>
                </a:lnTo>
                <a:lnTo>
                  <a:pt x="1853835" y="422387"/>
                </a:lnTo>
                <a:lnTo>
                  <a:pt x="1827265" y="386659"/>
                </a:lnTo>
                <a:lnTo>
                  <a:pt x="1798958" y="352155"/>
                </a:lnTo>
                <a:lnTo>
                  <a:pt x="1768974" y="318930"/>
                </a:lnTo>
                <a:lnTo>
                  <a:pt x="1737369" y="287036"/>
                </a:lnTo>
                <a:lnTo>
                  <a:pt x="1704201" y="256526"/>
                </a:lnTo>
                <a:lnTo>
                  <a:pt x="1669528" y="227454"/>
                </a:lnTo>
                <a:lnTo>
                  <a:pt x="1633409" y="199873"/>
                </a:lnTo>
                <a:lnTo>
                  <a:pt x="1595899" y="173836"/>
                </a:lnTo>
                <a:lnTo>
                  <a:pt x="1557059" y="149395"/>
                </a:lnTo>
                <a:lnTo>
                  <a:pt x="1516944" y="126604"/>
                </a:lnTo>
                <a:lnTo>
                  <a:pt x="1475613" y="105517"/>
                </a:lnTo>
                <a:lnTo>
                  <a:pt x="1433124" y="86186"/>
                </a:lnTo>
                <a:lnTo>
                  <a:pt x="1389534" y="68664"/>
                </a:lnTo>
                <a:lnTo>
                  <a:pt x="1344902" y="53004"/>
                </a:lnTo>
                <a:lnTo>
                  <a:pt x="1299284" y="39261"/>
                </a:lnTo>
                <a:lnTo>
                  <a:pt x="1252739" y="27485"/>
                </a:lnTo>
                <a:lnTo>
                  <a:pt x="1205324" y="17732"/>
                </a:lnTo>
                <a:lnTo>
                  <a:pt x="1157098" y="10054"/>
                </a:lnTo>
                <a:lnTo>
                  <a:pt x="1108117" y="4503"/>
                </a:lnTo>
                <a:lnTo>
                  <a:pt x="1058441" y="1134"/>
                </a:lnTo>
                <a:lnTo>
                  <a:pt x="1008126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0831" y="2081275"/>
            <a:ext cx="13804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$19 </a:t>
            </a:r>
            <a:r>
              <a:rPr sz="1600" b="1" spc="-45" dirty="0">
                <a:solidFill>
                  <a:srgbClr val="FFFFFF"/>
                </a:solidFill>
                <a:latin typeface="Segoe UI Symbol"/>
                <a:cs typeface="Segoe UI Symbol"/>
              </a:rPr>
              <a:t>Tri  </a:t>
            </a:r>
            <a:r>
              <a:rPr sz="1600" b="1" dirty="0">
                <a:solidFill>
                  <a:srgbClr val="FFFFFF"/>
                </a:solidFill>
                <a:latin typeface="Segoe UI Symbol"/>
                <a:cs typeface="Segoe UI Symbol"/>
              </a:rPr>
              <a:t>Op</a:t>
            </a:r>
            <a:r>
              <a:rPr sz="1600" b="1" spc="5" dirty="0">
                <a:solidFill>
                  <a:srgbClr val="FFFFFF"/>
                </a:solidFill>
                <a:latin typeface="Segoe UI Symbol"/>
                <a:cs typeface="Segoe UI Symbol"/>
              </a:rPr>
              <a:t>o</a:t>
            </a:r>
            <a:r>
              <a:rPr sz="1600" b="1" spc="45" dirty="0">
                <a:solidFill>
                  <a:srgbClr val="FFFFFF"/>
                </a:solidFill>
                <a:latin typeface="Segoe UI Symbol"/>
                <a:cs typeface="Segoe UI Symbol"/>
              </a:rPr>
              <a:t>r</a:t>
            </a:r>
            <a:r>
              <a:rPr sz="1600" b="1" dirty="0">
                <a:solidFill>
                  <a:srgbClr val="FFFFFF"/>
                </a:solidFill>
                <a:latin typeface="Segoe UI Symbol"/>
                <a:cs typeface="Segoe UI Symbol"/>
              </a:rPr>
              <a:t>tun</a:t>
            </a:r>
            <a:r>
              <a:rPr sz="1600" b="1" spc="-10" dirty="0">
                <a:solidFill>
                  <a:srgbClr val="FFFFFF"/>
                </a:solidFill>
                <a:latin typeface="Segoe UI Symbol"/>
                <a:cs typeface="Segoe UI Symbol"/>
              </a:rPr>
              <a:t>i</a:t>
            </a:r>
            <a:r>
              <a:rPr sz="1600" b="1" spc="-15" dirty="0">
                <a:solidFill>
                  <a:srgbClr val="FFFFFF"/>
                </a:solidFill>
                <a:latin typeface="Segoe UI Symbol"/>
                <a:cs typeface="Segoe UI Symbol"/>
              </a:rPr>
              <a:t>d</a:t>
            </a:r>
            <a:r>
              <a:rPr sz="16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ades  </a:t>
            </a:r>
            <a:r>
              <a:rPr sz="1600" b="1" dirty="0">
                <a:solidFill>
                  <a:srgbClr val="FFFFFF"/>
                </a:solidFill>
                <a:latin typeface="Segoe UI Symbol"/>
                <a:cs typeface="Segoe UI Symbol"/>
              </a:rPr>
              <a:t>de</a:t>
            </a:r>
            <a:r>
              <a:rPr sz="1600" b="1" spc="-35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negócios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98976" y="623316"/>
            <a:ext cx="1678305" cy="1554480"/>
          </a:xfrm>
          <a:custGeom>
            <a:avLst/>
            <a:gdLst/>
            <a:ahLst/>
            <a:cxnLst/>
            <a:rect l="l" t="t" r="r" b="b"/>
            <a:pathLst>
              <a:path w="1678304" h="1554480">
                <a:moveTo>
                  <a:pt x="838962" y="0"/>
                </a:moveTo>
                <a:lnTo>
                  <a:pt x="789671" y="1319"/>
                </a:lnTo>
                <a:lnTo>
                  <a:pt x="741130" y="5229"/>
                </a:lnTo>
                <a:lnTo>
                  <a:pt x="693417" y="11655"/>
                </a:lnTo>
                <a:lnTo>
                  <a:pt x="646611" y="20527"/>
                </a:lnTo>
                <a:lnTo>
                  <a:pt x="600790" y="31770"/>
                </a:lnTo>
                <a:lnTo>
                  <a:pt x="556034" y="45311"/>
                </a:lnTo>
                <a:lnTo>
                  <a:pt x="512421" y="61079"/>
                </a:lnTo>
                <a:lnTo>
                  <a:pt x="470029" y="78999"/>
                </a:lnTo>
                <a:lnTo>
                  <a:pt x="428938" y="98999"/>
                </a:lnTo>
                <a:lnTo>
                  <a:pt x="389226" y="121006"/>
                </a:lnTo>
                <a:lnTo>
                  <a:pt x="350972" y="144947"/>
                </a:lnTo>
                <a:lnTo>
                  <a:pt x="314255" y="170750"/>
                </a:lnTo>
                <a:lnTo>
                  <a:pt x="279152" y="198341"/>
                </a:lnTo>
                <a:lnTo>
                  <a:pt x="245745" y="227647"/>
                </a:lnTo>
                <a:lnTo>
                  <a:pt x="214109" y="258596"/>
                </a:lnTo>
                <a:lnTo>
                  <a:pt x="184326" y="291115"/>
                </a:lnTo>
                <a:lnTo>
                  <a:pt x="156472" y="325130"/>
                </a:lnTo>
                <a:lnTo>
                  <a:pt x="130628" y="360569"/>
                </a:lnTo>
                <a:lnTo>
                  <a:pt x="106871" y="397360"/>
                </a:lnTo>
                <a:lnTo>
                  <a:pt x="85281" y="435428"/>
                </a:lnTo>
                <a:lnTo>
                  <a:pt x="65936" y="474702"/>
                </a:lnTo>
                <a:lnTo>
                  <a:pt x="48915" y="515108"/>
                </a:lnTo>
                <a:lnTo>
                  <a:pt x="34297" y="556573"/>
                </a:lnTo>
                <a:lnTo>
                  <a:pt x="22160" y="599025"/>
                </a:lnTo>
                <a:lnTo>
                  <a:pt x="12583" y="642390"/>
                </a:lnTo>
                <a:lnTo>
                  <a:pt x="5645" y="686596"/>
                </a:lnTo>
                <a:lnTo>
                  <a:pt x="1424" y="731571"/>
                </a:lnTo>
                <a:lnTo>
                  <a:pt x="0" y="777239"/>
                </a:lnTo>
                <a:lnTo>
                  <a:pt x="1424" y="822908"/>
                </a:lnTo>
                <a:lnTo>
                  <a:pt x="5645" y="867883"/>
                </a:lnTo>
                <a:lnTo>
                  <a:pt x="12583" y="912089"/>
                </a:lnTo>
                <a:lnTo>
                  <a:pt x="22160" y="955454"/>
                </a:lnTo>
                <a:lnTo>
                  <a:pt x="34297" y="997906"/>
                </a:lnTo>
                <a:lnTo>
                  <a:pt x="48915" y="1039371"/>
                </a:lnTo>
                <a:lnTo>
                  <a:pt x="65936" y="1079777"/>
                </a:lnTo>
                <a:lnTo>
                  <a:pt x="85281" y="1119051"/>
                </a:lnTo>
                <a:lnTo>
                  <a:pt x="106871" y="1157119"/>
                </a:lnTo>
                <a:lnTo>
                  <a:pt x="130628" y="1193910"/>
                </a:lnTo>
                <a:lnTo>
                  <a:pt x="156472" y="1229349"/>
                </a:lnTo>
                <a:lnTo>
                  <a:pt x="184326" y="1263364"/>
                </a:lnTo>
                <a:lnTo>
                  <a:pt x="214109" y="1295883"/>
                </a:lnTo>
                <a:lnTo>
                  <a:pt x="245744" y="1326832"/>
                </a:lnTo>
                <a:lnTo>
                  <a:pt x="279152" y="1356138"/>
                </a:lnTo>
                <a:lnTo>
                  <a:pt x="314255" y="1383729"/>
                </a:lnTo>
                <a:lnTo>
                  <a:pt x="350972" y="1409532"/>
                </a:lnTo>
                <a:lnTo>
                  <a:pt x="389226" y="1433473"/>
                </a:lnTo>
                <a:lnTo>
                  <a:pt x="428938" y="1455480"/>
                </a:lnTo>
                <a:lnTo>
                  <a:pt x="470029" y="1475480"/>
                </a:lnTo>
                <a:lnTo>
                  <a:pt x="512421" y="1493400"/>
                </a:lnTo>
                <a:lnTo>
                  <a:pt x="556034" y="1509168"/>
                </a:lnTo>
                <a:lnTo>
                  <a:pt x="600790" y="1522709"/>
                </a:lnTo>
                <a:lnTo>
                  <a:pt x="646611" y="1533952"/>
                </a:lnTo>
                <a:lnTo>
                  <a:pt x="693417" y="1542824"/>
                </a:lnTo>
                <a:lnTo>
                  <a:pt x="741130" y="1549250"/>
                </a:lnTo>
                <a:lnTo>
                  <a:pt x="789671" y="1553160"/>
                </a:lnTo>
                <a:lnTo>
                  <a:pt x="838962" y="1554480"/>
                </a:lnTo>
                <a:lnTo>
                  <a:pt x="888252" y="1553160"/>
                </a:lnTo>
                <a:lnTo>
                  <a:pt x="936793" y="1549250"/>
                </a:lnTo>
                <a:lnTo>
                  <a:pt x="984506" y="1542824"/>
                </a:lnTo>
                <a:lnTo>
                  <a:pt x="1031312" y="1533952"/>
                </a:lnTo>
                <a:lnTo>
                  <a:pt x="1077133" y="1522709"/>
                </a:lnTo>
                <a:lnTo>
                  <a:pt x="1121889" y="1509168"/>
                </a:lnTo>
                <a:lnTo>
                  <a:pt x="1165502" y="1493400"/>
                </a:lnTo>
                <a:lnTo>
                  <a:pt x="1207894" y="1475480"/>
                </a:lnTo>
                <a:lnTo>
                  <a:pt x="1248985" y="1455480"/>
                </a:lnTo>
                <a:lnTo>
                  <a:pt x="1288697" y="1433473"/>
                </a:lnTo>
                <a:lnTo>
                  <a:pt x="1326951" y="1409532"/>
                </a:lnTo>
                <a:lnTo>
                  <a:pt x="1363668" y="1383729"/>
                </a:lnTo>
                <a:lnTo>
                  <a:pt x="1398771" y="1356138"/>
                </a:lnTo>
                <a:lnTo>
                  <a:pt x="1432178" y="1326832"/>
                </a:lnTo>
                <a:lnTo>
                  <a:pt x="1463814" y="1295883"/>
                </a:lnTo>
                <a:lnTo>
                  <a:pt x="1493597" y="1263364"/>
                </a:lnTo>
                <a:lnTo>
                  <a:pt x="1521451" y="1229349"/>
                </a:lnTo>
                <a:lnTo>
                  <a:pt x="1547295" y="1193910"/>
                </a:lnTo>
                <a:lnTo>
                  <a:pt x="1571052" y="1157119"/>
                </a:lnTo>
                <a:lnTo>
                  <a:pt x="1592642" y="1119051"/>
                </a:lnTo>
                <a:lnTo>
                  <a:pt x="1611987" y="1079777"/>
                </a:lnTo>
                <a:lnTo>
                  <a:pt x="1629008" y="1039371"/>
                </a:lnTo>
                <a:lnTo>
                  <a:pt x="1643626" y="997906"/>
                </a:lnTo>
                <a:lnTo>
                  <a:pt x="1655763" y="955454"/>
                </a:lnTo>
                <a:lnTo>
                  <a:pt x="1665340" y="912089"/>
                </a:lnTo>
                <a:lnTo>
                  <a:pt x="1672278" y="867883"/>
                </a:lnTo>
                <a:lnTo>
                  <a:pt x="1676499" y="822908"/>
                </a:lnTo>
                <a:lnTo>
                  <a:pt x="1677924" y="777239"/>
                </a:lnTo>
                <a:lnTo>
                  <a:pt x="1676499" y="731571"/>
                </a:lnTo>
                <a:lnTo>
                  <a:pt x="1672278" y="686596"/>
                </a:lnTo>
                <a:lnTo>
                  <a:pt x="1665340" y="642390"/>
                </a:lnTo>
                <a:lnTo>
                  <a:pt x="1655763" y="599025"/>
                </a:lnTo>
                <a:lnTo>
                  <a:pt x="1643626" y="556573"/>
                </a:lnTo>
                <a:lnTo>
                  <a:pt x="1629008" y="515108"/>
                </a:lnTo>
                <a:lnTo>
                  <a:pt x="1611987" y="474702"/>
                </a:lnTo>
                <a:lnTo>
                  <a:pt x="1592642" y="435428"/>
                </a:lnTo>
                <a:lnTo>
                  <a:pt x="1571052" y="397360"/>
                </a:lnTo>
                <a:lnTo>
                  <a:pt x="1547295" y="360569"/>
                </a:lnTo>
                <a:lnTo>
                  <a:pt x="1521451" y="325130"/>
                </a:lnTo>
                <a:lnTo>
                  <a:pt x="1493597" y="291115"/>
                </a:lnTo>
                <a:lnTo>
                  <a:pt x="1463814" y="258596"/>
                </a:lnTo>
                <a:lnTo>
                  <a:pt x="1432179" y="227647"/>
                </a:lnTo>
                <a:lnTo>
                  <a:pt x="1398771" y="198341"/>
                </a:lnTo>
                <a:lnTo>
                  <a:pt x="1363668" y="170750"/>
                </a:lnTo>
                <a:lnTo>
                  <a:pt x="1326951" y="144947"/>
                </a:lnTo>
                <a:lnTo>
                  <a:pt x="1288697" y="121006"/>
                </a:lnTo>
                <a:lnTo>
                  <a:pt x="1248985" y="98999"/>
                </a:lnTo>
                <a:lnTo>
                  <a:pt x="1207894" y="78999"/>
                </a:lnTo>
                <a:lnTo>
                  <a:pt x="1165502" y="61079"/>
                </a:lnTo>
                <a:lnTo>
                  <a:pt x="1121889" y="45311"/>
                </a:lnTo>
                <a:lnTo>
                  <a:pt x="1077133" y="31770"/>
                </a:lnTo>
                <a:lnTo>
                  <a:pt x="1031312" y="20527"/>
                </a:lnTo>
                <a:lnTo>
                  <a:pt x="984506" y="11655"/>
                </a:lnTo>
                <a:lnTo>
                  <a:pt x="936793" y="5229"/>
                </a:lnTo>
                <a:lnTo>
                  <a:pt x="888252" y="1319"/>
                </a:lnTo>
                <a:lnTo>
                  <a:pt x="838962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77892" y="1018159"/>
            <a:ext cx="72136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$ </a:t>
            </a:r>
            <a:r>
              <a:rPr sz="1600" b="1" dirty="0">
                <a:solidFill>
                  <a:srgbClr val="FFFFFF"/>
                </a:solidFill>
                <a:latin typeface="Segoe UI Symbol"/>
                <a:cs typeface="Segoe UI Symbol"/>
              </a:rPr>
              <a:t>4,6</a:t>
            </a:r>
            <a:r>
              <a:rPr sz="1600" b="1" spc="-100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Segoe UI Symbol"/>
                <a:cs typeface="Segoe UI Symbol"/>
              </a:rPr>
              <a:t>Tri  </a:t>
            </a:r>
            <a:r>
              <a:rPr sz="16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Setor  </a:t>
            </a:r>
            <a:r>
              <a:rPr sz="1600" b="1" dirty="0">
                <a:solidFill>
                  <a:srgbClr val="FFFFFF"/>
                </a:solidFill>
                <a:latin typeface="Segoe UI Symbol"/>
                <a:cs typeface="Segoe UI Symbol"/>
              </a:rPr>
              <a:t>Público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76700" y="2631948"/>
            <a:ext cx="1676400" cy="1554480"/>
          </a:xfrm>
          <a:custGeom>
            <a:avLst/>
            <a:gdLst/>
            <a:ahLst/>
            <a:cxnLst/>
            <a:rect l="l" t="t" r="r" b="b"/>
            <a:pathLst>
              <a:path w="1676400" h="1554479">
                <a:moveTo>
                  <a:pt x="838200" y="0"/>
                </a:moveTo>
                <a:lnTo>
                  <a:pt x="788950" y="1319"/>
                </a:lnTo>
                <a:lnTo>
                  <a:pt x="740450" y="5229"/>
                </a:lnTo>
                <a:lnTo>
                  <a:pt x="692777" y="11655"/>
                </a:lnTo>
                <a:lnTo>
                  <a:pt x="646011" y="20527"/>
                </a:lnTo>
                <a:lnTo>
                  <a:pt x="600230" y="31770"/>
                </a:lnTo>
                <a:lnTo>
                  <a:pt x="555513" y="45311"/>
                </a:lnTo>
                <a:lnTo>
                  <a:pt x="511938" y="61079"/>
                </a:lnTo>
                <a:lnTo>
                  <a:pt x="469585" y="78999"/>
                </a:lnTo>
                <a:lnTo>
                  <a:pt x="428531" y="98999"/>
                </a:lnTo>
                <a:lnTo>
                  <a:pt x="388855" y="121006"/>
                </a:lnTo>
                <a:lnTo>
                  <a:pt x="350636" y="144947"/>
                </a:lnTo>
                <a:lnTo>
                  <a:pt x="313952" y="170750"/>
                </a:lnTo>
                <a:lnTo>
                  <a:pt x="278883" y="198341"/>
                </a:lnTo>
                <a:lnTo>
                  <a:pt x="245506" y="227647"/>
                </a:lnTo>
                <a:lnTo>
                  <a:pt x="213901" y="258596"/>
                </a:lnTo>
                <a:lnTo>
                  <a:pt x="184146" y="291115"/>
                </a:lnTo>
                <a:lnTo>
                  <a:pt x="156319" y="325130"/>
                </a:lnTo>
                <a:lnTo>
                  <a:pt x="130500" y="360569"/>
                </a:lnTo>
                <a:lnTo>
                  <a:pt x="106766" y="397360"/>
                </a:lnTo>
                <a:lnTo>
                  <a:pt x="85197" y="435428"/>
                </a:lnTo>
                <a:lnTo>
                  <a:pt x="65871" y="474702"/>
                </a:lnTo>
                <a:lnTo>
                  <a:pt x="48866" y="515108"/>
                </a:lnTo>
                <a:lnTo>
                  <a:pt x="34263" y="556573"/>
                </a:lnTo>
                <a:lnTo>
                  <a:pt x="22137" y="599025"/>
                </a:lnTo>
                <a:lnTo>
                  <a:pt x="12570" y="642390"/>
                </a:lnTo>
                <a:lnTo>
                  <a:pt x="5639" y="686596"/>
                </a:lnTo>
                <a:lnTo>
                  <a:pt x="1422" y="731571"/>
                </a:lnTo>
                <a:lnTo>
                  <a:pt x="0" y="777239"/>
                </a:lnTo>
                <a:lnTo>
                  <a:pt x="1422" y="822908"/>
                </a:lnTo>
                <a:lnTo>
                  <a:pt x="5639" y="867883"/>
                </a:lnTo>
                <a:lnTo>
                  <a:pt x="12570" y="912089"/>
                </a:lnTo>
                <a:lnTo>
                  <a:pt x="22137" y="955454"/>
                </a:lnTo>
                <a:lnTo>
                  <a:pt x="34263" y="997906"/>
                </a:lnTo>
                <a:lnTo>
                  <a:pt x="48866" y="1039371"/>
                </a:lnTo>
                <a:lnTo>
                  <a:pt x="65871" y="1079777"/>
                </a:lnTo>
                <a:lnTo>
                  <a:pt x="85197" y="1119051"/>
                </a:lnTo>
                <a:lnTo>
                  <a:pt x="106766" y="1157119"/>
                </a:lnTo>
                <a:lnTo>
                  <a:pt x="130500" y="1193910"/>
                </a:lnTo>
                <a:lnTo>
                  <a:pt x="156319" y="1229349"/>
                </a:lnTo>
                <a:lnTo>
                  <a:pt x="184146" y="1263364"/>
                </a:lnTo>
                <a:lnTo>
                  <a:pt x="213901" y="1295883"/>
                </a:lnTo>
                <a:lnTo>
                  <a:pt x="245506" y="1326832"/>
                </a:lnTo>
                <a:lnTo>
                  <a:pt x="278883" y="1356138"/>
                </a:lnTo>
                <a:lnTo>
                  <a:pt x="313952" y="1383729"/>
                </a:lnTo>
                <a:lnTo>
                  <a:pt x="350636" y="1409532"/>
                </a:lnTo>
                <a:lnTo>
                  <a:pt x="388855" y="1433473"/>
                </a:lnTo>
                <a:lnTo>
                  <a:pt x="428531" y="1455480"/>
                </a:lnTo>
                <a:lnTo>
                  <a:pt x="469585" y="1475480"/>
                </a:lnTo>
                <a:lnTo>
                  <a:pt x="511938" y="1493400"/>
                </a:lnTo>
                <a:lnTo>
                  <a:pt x="555513" y="1509168"/>
                </a:lnTo>
                <a:lnTo>
                  <a:pt x="600230" y="1522709"/>
                </a:lnTo>
                <a:lnTo>
                  <a:pt x="646011" y="1533952"/>
                </a:lnTo>
                <a:lnTo>
                  <a:pt x="692777" y="1542824"/>
                </a:lnTo>
                <a:lnTo>
                  <a:pt x="740450" y="1549250"/>
                </a:lnTo>
                <a:lnTo>
                  <a:pt x="788950" y="1553160"/>
                </a:lnTo>
                <a:lnTo>
                  <a:pt x="838200" y="1554479"/>
                </a:lnTo>
                <a:lnTo>
                  <a:pt x="887449" y="1553160"/>
                </a:lnTo>
                <a:lnTo>
                  <a:pt x="935949" y="1549250"/>
                </a:lnTo>
                <a:lnTo>
                  <a:pt x="983622" y="1542824"/>
                </a:lnTo>
                <a:lnTo>
                  <a:pt x="1030388" y="1533952"/>
                </a:lnTo>
                <a:lnTo>
                  <a:pt x="1076169" y="1522709"/>
                </a:lnTo>
                <a:lnTo>
                  <a:pt x="1120886" y="1509168"/>
                </a:lnTo>
                <a:lnTo>
                  <a:pt x="1164461" y="1493400"/>
                </a:lnTo>
                <a:lnTo>
                  <a:pt x="1206814" y="1475480"/>
                </a:lnTo>
                <a:lnTo>
                  <a:pt x="1247868" y="1455480"/>
                </a:lnTo>
                <a:lnTo>
                  <a:pt x="1287544" y="1433473"/>
                </a:lnTo>
                <a:lnTo>
                  <a:pt x="1325763" y="1409532"/>
                </a:lnTo>
                <a:lnTo>
                  <a:pt x="1362447" y="1383729"/>
                </a:lnTo>
                <a:lnTo>
                  <a:pt x="1397516" y="1356138"/>
                </a:lnTo>
                <a:lnTo>
                  <a:pt x="1430893" y="1326832"/>
                </a:lnTo>
                <a:lnTo>
                  <a:pt x="1462498" y="1295883"/>
                </a:lnTo>
                <a:lnTo>
                  <a:pt x="1492253" y="1263364"/>
                </a:lnTo>
                <a:lnTo>
                  <a:pt x="1520080" y="1229349"/>
                </a:lnTo>
                <a:lnTo>
                  <a:pt x="1545899" y="1193910"/>
                </a:lnTo>
                <a:lnTo>
                  <a:pt x="1569633" y="1157119"/>
                </a:lnTo>
                <a:lnTo>
                  <a:pt x="1591202" y="1119051"/>
                </a:lnTo>
                <a:lnTo>
                  <a:pt x="1610528" y="1079777"/>
                </a:lnTo>
                <a:lnTo>
                  <a:pt x="1627533" y="1039371"/>
                </a:lnTo>
                <a:lnTo>
                  <a:pt x="1642136" y="997906"/>
                </a:lnTo>
                <a:lnTo>
                  <a:pt x="1654262" y="955454"/>
                </a:lnTo>
                <a:lnTo>
                  <a:pt x="1663829" y="912089"/>
                </a:lnTo>
                <a:lnTo>
                  <a:pt x="1670760" y="867883"/>
                </a:lnTo>
                <a:lnTo>
                  <a:pt x="1674977" y="822908"/>
                </a:lnTo>
                <a:lnTo>
                  <a:pt x="1676400" y="777239"/>
                </a:lnTo>
                <a:lnTo>
                  <a:pt x="1674977" y="731571"/>
                </a:lnTo>
                <a:lnTo>
                  <a:pt x="1670760" y="686596"/>
                </a:lnTo>
                <a:lnTo>
                  <a:pt x="1663829" y="642390"/>
                </a:lnTo>
                <a:lnTo>
                  <a:pt x="1654262" y="599025"/>
                </a:lnTo>
                <a:lnTo>
                  <a:pt x="1642136" y="556573"/>
                </a:lnTo>
                <a:lnTo>
                  <a:pt x="1627533" y="515108"/>
                </a:lnTo>
                <a:lnTo>
                  <a:pt x="1610528" y="474702"/>
                </a:lnTo>
                <a:lnTo>
                  <a:pt x="1591202" y="435428"/>
                </a:lnTo>
                <a:lnTo>
                  <a:pt x="1569633" y="397360"/>
                </a:lnTo>
                <a:lnTo>
                  <a:pt x="1545899" y="360569"/>
                </a:lnTo>
                <a:lnTo>
                  <a:pt x="1520080" y="325130"/>
                </a:lnTo>
                <a:lnTo>
                  <a:pt x="1492253" y="291115"/>
                </a:lnTo>
                <a:lnTo>
                  <a:pt x="1462498" y="258596"/>
                </a:lnTo>
                <a:lnTo>
                  <a:pt x="1430893" y="227647"/>
                </a:lnTo>
                <a:lnTo>
                  <a:pt x="1397516" y="198341"/>
                </a:lnTo>
                <a:lnTo>
                  <a:pt x="1362447" y="170750"/>
                </a:lnTo>
                <a:lnTo>
                  <a:pt x="1325763" y="144947"/>
                </a:lnTo>
                <a:lnTo>
                  <a:pt x="1287544" y="121006"/>
                </a:lnTo>
                <a:lnTo>
                  <a:pt x="1247868" y="98999"/>
                </a:lnTo>
                <a:lnTo>
                  <a:pt x="1206814" y="78999"/>
                </a:lnTo>
                <a:lnTo>
                  <a:pt x="1164461" y="61079"/>
                </a:lnTo>
                <a:lnTo>
                  <a:pt x="1120886" y="45311"/>
                </a:lnTo>
                <a:lnTo>
                  <a:pt x="1076169" y="31770"/>
                </a:lnTo>
                <a:lnTo>
                  <a:pt x="1030388" y="20527"/>
                </a:lnTo>
                <a:lnTo>
                  <a:pt x="983622" y="11655"/>
                </a:lnTo>
                <a:lnTo>
                  <a:pt x="935949" y="5229"/>
                </a:lnTo>
                <a:lnTo>
                  <a:pt x="887449" y="1319"/>
                </a:lnTo>
                <a:lnTo>
                  <a:pt x="838200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99864" y="3026791"/>
            <a:ext cx="8305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$ </a:t>
            </a:r>
            <a:r>
              <a:rPr sz="1600" b="1" dirty="0">
                <a:solidFill>
                  <a:srgbClr val="FFFFFF"/>
                </a:solidFill>
                <a:latin typeface="Segoe UI Symbol"/>
                <a:cs typeface="Segoe UI Symbol"/>
              </a:rPr>
              <a:t>14,4</a:t>
            </a:r>
            <a:r>
              <a:rPr sz="1600" b="1" spc="-100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Segoe UI Symbol"/>
                <a:cs typeface="Segoe UI Symbol"/>
              </a:rPr>
              <a:t>Tri  </a:t>
            </a:r>
            <a:r>
              <a:rPr sz="1600" b="1" spc="-5" dirty="0">
                <a:solidFill>
                  <a:srgbClr val="FFFFFF"/>
                </a:solidFill>
                <a:latin typeface="Segoe UI Symbol"/>
                <a:cs typeface="Segoe UI Symbol"/>
              </a:rPr>
              <a:t>Setor  Privado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40523" y="1572767"/>
            <a:ext cx="1676400" cy="1554480"/>
          </a:xfrm>
          <a:custGeom>
            <a:avLst/>
            <a:gdLst/>
            <a:ahLst/>
            <a:cxnLst/>
            <a:rect l="l" t="t" r="r" b="b"/>
            <a:pathLst>
              <a:path w="1676400" h="1554480">
                <a:moveTo>
                  <a:pt x="838200" y="0"/>
                </a:moveTo>
                <a:lnTo>
                  <a:pt x="788950" y="1319"/>
                </a:lnTo>
                <a:lnTo>
                  <a:pt x="740450" y="5229"/>
                </a:lnTo>
                <a:lnTo>
                  <a:pt x="692777" y="11655"/>
                </a:lnTo>
                <a:lnTo>
                  <a:pt x="646011" y="20527"/>
                </a:lnTo>
                <a:lnTo>
                  <a:pt x="600230" y="31770"/>
                </a:lnTo>
                <a:lnTo>
                  <a:pt x="555513" y="45311"/>
                </a:lnTo>
                <a:lnTo>
                  <a:pt x="511938" y="61079"/>
                </a:lnTo>
                <a:lnTo>
                  <a:pt x="469585" y="78999"/>
                </a:lnTo>
                <a:lnTo>
                  <a:pt x="428531" y="98999"/>
                </a:lnTo>
                <a:lnTo>
                  <a:pt x="388855" y="121006"/>
                </a:lnTo>
                <a:lnTo>
                  <a:pt x="350636" y="144947"/>
                </a:lnTo>
                <a:lnTo>
                  <a:pt x="313952" y="170750"/>
                </a:lnTo>
                <a:lnTo>
                  <a:pt x="278883" y="198341"/>
                </a:lnTo>
                <a:lnTo>
                  <a:pt x="245506" y="227647"/>
                </a:lnTo>
                <a:lnTo>
                  <a:pt x="213901" y="258596"/>
                </a:lnTo>
                <a:lnTo>
                  <a:pt x="184146" y="291115"/>
                </a:lnTo>
                <a:lnTo>
                  <a:pt x="156319" y="325130"/>
                </a:lnTo>
                <a:lnTo>
                  <a:pt x="130500" y="360569"/>
                </a:lnTo>
                <a:lnTo>
                  <a:pt x="106766" y="397360"/>
                </a:lnTo>
                <a:lnTo>
                  <a:pt x="85197" y="435428"/>
                </a:lnTo>
                <a:lnTo>
                  <a:pt x="65871" y="474702"/>
                </a:lnTo>
                <a:lnTo>
                  <a:pt x="48866" y="515108"/>
                </a:lnTo>
                <a:lnTo>
                  <a:pt x="34263" y="556573"/>
                </a:lnTo>
                <a:lnTo>
                  <a:pt x="22137" y="599025"/>
                </a:lnTo>
                <a:lnTo>
                  <a:pt x="12570" y="642390"/>
                </a:lnTo>
                <a:lnTo>
                  <a:pt x="5639" y="686596"/>
                </a:lnTo>
                <a:lnTo>
                  <a:pt x="1422" y="731571"/>
                </a:lnTo>
                <a:lnTo>
                  <a:pt x="0" y="777240"/>
                </a:lnTo>
                <a:lnTo>
                  <a:pt x="1422" y="822908"/>
                </a:lnTo>
                <a:lnTo>
                  <a:pt x="5639" y="867883"/>
                </a:lnTo>
                <a:lnTo>
                  <a:pt x="12570" y="912089"/>
                </a:lnTo>
                <a:lnTo>
                  <a:pt x="22137" y="955454"/>
                </a:lnTo>
                <a:lnTo>
                  <a:pt x="34263" y="997906"/>
                </a:lnTo>
                <a:lnTo>
                  <a:pt x="48866" y="1039371"/>
                </a:lnTo>
                <a:lnTo>
                  <a:pt x="65871" y="1079777"/>
                </a:lnTo>
                <a:lnTo>
                  <a:pt x="85197" y="1119051"/>
                </a:lnTo>
                <a:lnTo>
                  <a:pt x="106766" y="1157119"/>
                </a:lnTo>
                <a:lnTo>
                  <a:pt x="130500" y="1193910"/>
                </a:lnTo>
                <a:lnTo>
                  <a:pt x="156319" y="1229349"/>
                </a:lnTo>
                <a:lnTo>
                  <a:pt x="184146" y="1263364"/>
                </a:lnTo>
                <a:lnTo>
                  <a:pt x="213901" y="1295883"/>
                </a:lnTo>
                <a:lnTo>
                  <a:pt x="245506" y="1326832"/>
                </a:lnTo>
                <a:lnTo>
                  <a:pt x="278883" y="1356138"/>
                </a:lnTo>
                <a:lnTo>
                  <a:pt x="313952" y="1383729"/>
                </a:lnTo>
                <a:lnTo>
                  <a:pt x="350636" y="1409532"/>
                </a:lnTo>
                <a:lnTo>
                  <a:pt x="388855" y="1433473"/>
                </a:lnTo>
                <a:lnTo>
                  <a:pt x="428531" y="1455480"/>
                </a:lnTo>
                <a:lnTo>
                  <a:pt x="469585" y="1475480"/>
                </a:lnTo>
                <a:lnTo>
                  <a:pt x="511938" y="1493400"/>
                </a:lnTo>
                <a:lnTo>
                  <a:pt x="555513" y="1509168"/>
                </a:lnTo>
                <a:lnTo>
                  <a:pt x="600230" y="1522709"/>
                </a:lnTo>
                <a:lnTo>
                  <a:pt x="646011" y="1533952"/>
                </a:lnTo>
                <a:lnTo>
                  <a:pt x="692777" y="1542824"/>
                </a:lnTo>
                <a:lnTo>
                  <a:pt x="740450" y="1549250"/>
                </a:lnTo>
                <a:lnTo>
                  <a:pt x="788950" y="1553160"/>
                </a:lnTo>
                <a:lnTo>
                  <a:pt x="838200" y="1554480"/>
                </a:lnTo>
                <a:lnTo>
                  <a:pt x="887449" y="1553160"/>
                </a:lnTo>
                <a:lnTo>
                  <a:pt x="935949" y="1549250"/>
                </a:lnTo>
                <a:lnTo>
                  <a:pt x="983622" y="1542824"/>
                </a:lnTo>
                <a:lnTo>
                  <a:pt x="1030388" y="1533952"/>
                </a:lnTo>
                <a:lnTo>
                  <a:pt x="1076169" y="1522709"/>
                </a:lnTo>
                <a:lnTo>
                  <a:pt x="1120886" y="1509168"/>
                </a:lnTo>
                <a:lnTo>
                  <a:pt x="1164461" y="1493400"/>
                </a:lnTo>
                <a:lnTo>
                  <a:pt x="1206814" y="1475480"/>
                </a:lnTo>
                <a:lnTo>
                  <a:pt x="1247868" y="1455480"/>
                </a:lnTo>
                <a:lnTo>
                  <a:pt x="1287544" y="1433473"/>
                </a:lnTo>
                <a:lnTo>
                  <a:pt x="1325763" y="1409532"/>
                </a:lnTo>
                <a:lnTo>
                  <a:pt x="1362447" y="1383729"/>
                </a:lnTo>
                <a:lnTo>
                  <a:pt x="1397516" y="1356138"/>
                </a:lnTo>
                <a:lnTo>
                  <a:pt x="1430893" y="1326832"/>
                </a:lnTo>
                <a:lnTo>
                  <a:pt x="1462498" y="1295883"/>
                </a:lnTo>
                <a:lnTo>
                  <a:pt x="1492253" y="1263364"/>
                </a:lnTo>
                <a:lnTo>
                  <a:pt x="1520080" y="1229349"/>
                </a:lnTo>
                <a:lnTo>
                  <a:pt x="1545899" y="1193910"/>
                </a:lnTo>
                <a:lnTo>
                  <a:pt x="1569633" y="1157119"/>
                </a:lnTo>
                <a:lnTo>
                  <a:pt x="1591202" y="1119051"/>
                </a:lnTo>
                <a:lnTo>
                  <a:pt x="1610528" y="1079777"/>
                </a:lnTo>
                <a:lnTo>
                  <a:pt x="1627533" y="1039371"/>
                </a:lnTo>
                <a:lnTo>
                  <a:pt x="1642136" y="997906"/>
                </a:lnTo>
                <a:lnTo>
                  <a:pt x="1654262" y="955454"/>
                </a:lnTo>
                <a:lnTo>
                  <a:pt x="1663829" y="912089"/>
                </a:lnTo>
                <a:lnTo>
                  <a:pt x="1670760" y="867883"/>
                </a:lnTo>
                <a:lnTo>
                  <a:pt x="1674977" y="822908"/>
                </a:lnTo>
                <a:lnTo>
                  <a:pt x="1676400" y="777240"/>
                </a:lnTo>
                <a:lnTo>
                  <a:pt x="1674977" y="731571"/>
                </a:lnTo>
                <a:lnTo>
                  <a:pt x="1670760" y="686596"/>
                </a:lnTo>
                <a:lnTo>
                  <a:pt x="1663829" y="642390"/>
                </a:lnTo>
                <a:lnTo>
                  <a:pt x="1654262" y="599025"/>
                </a:lnTo>
                <a:lnTo>
                  <a:pt x="1642136" y="556573"/>
                </a:lnTo>
                <a:lnTo>
                  <a:pt x="1627533" y="515108"/>
                </a:lnTo>
                <a:lnTo>
                  <a:pt x="1610528" y="474702"/>
                </a:lnTo>
                <a:lnTo>
                  <a:pt x="1591202" y="435428"/>
                </a:lnTo>
                <a:lnTo>
                  <a:pt x="1569633" y="397360"/>
                </a:lnTo>
                <a:lnTo>
                  <a:pt x="1545899" y="360569"/>
                </a:lnTo>
                <a:lnTo>
                  <a:pt x="1520080" y="325130"/>
                </a:lnTo>
                <a:lnTo>
                  <a:pt x="1492253" y="291115"/>
                </a:lnTo>
                <a:lnTo>
                  <a:pt x="1462498" y="258596"/>
                </a:lnTo>
                <a:lnTo>
                  <a:pt x="1430893" y="227647"/>
                </a:lnTo>
                <a:lnTo>
                  <a:pt x="1397516" y="198341"/>
                </a:lnTo>
                <a:lnTo>
                  <a:pt x="1362447" y="170750"/>
                </a:lnTo>
                <a:lnTo>
                  <a:pt x="1325763" y="144947"/>
                </a:lnTo>
                <a:lnTo>
                  <a:pt x="1287544" y="121006"/>
                </a:lnTo>
                <a:lnTo>
                  <a:pt x="1247868" y="98999"/>
                </a:lnTo>
                <a:lnTo>
                  <a:pt x="1206814" y="78999"/>
                </a:lnTo>
                <a:lnTo>
                  <a:pt x="1164461" y="61079"/>
                </a:lnTo>
                <a:lnTo>
                  <a:pt x="1120886" y="45311"/>
                </a:lnTo>
                <a:lnTo>
                  <a:pt x="1076169" y="31770"/>
                </a:lnTo>
                <a:lnTo>
                  <a:pt x="1030388" y="20527"/>
                </a:lnTo>
                <a:lnTo>
                  <a:pt x="983622" y="11655"/>
                </a:lnTo>
                <a:lnTo>
                  <a:pt x="935949" y="5229"/>
                </a:lnTo>
                <a:lnTo>
                  <a:pt x="887449" y="1319"/>
                </a:lnTo>
                <a:lnTo>
                  <a:pt x="838200" y="0"/>
                </a:lnTo>
                <a:close/>
              </a:path>
            </a:pathLst>
          </a:custGeom>
          <a:solidFill>
            <a:srgbClr val="286E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18221" y="2178176"/>
            <a:ext cx="9232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Segoe UI Symbol"/>
                <a:cs typeface="Segoe UI Symbol"/>
              </a:rPr>
              <a:t>$ 350</a:t>
            </a:r>
            <a:r>
              <a:rPr sz="2000" b="1" spc="-120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2000" b="1" spc="15" dirty="0">
                <a:solidFill>
                  <a:srgbClr val="FFFFFF"/>
                </a:solidFill>
                <a:latin typeface="Segoe UI Symbol"/>
                <a:cs typeface="Segoe UI Symbol"/>
              </a:rPr>
              <a:t>Bi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95016" y="1428013"/>
            <a:ext cx="1216164" cy="601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37688" y="1550416"/>
            <a:ext cx="1020444" cy="418465"/>
          </a:xfrm>
          <a:custGeom>
            <a:avLst/>
            <a:gdLst/>
            <a:ahLst/>
            <a:cxnLst/>
            <a:rect l="l" t="t" r="r" b="b"/>
            <a:pathLst>
              <a:path w="1020445" h="418464">
                <a:moveTo>
                  <a:pt x="906673" y="35504"/>
                </a:moveTo>
                <a:lnTo>
                  <a:pt x="0" y="382778"/>
                </a:lnTo>
                <a:lnTo>
                  <a:pt x="13716" y="418338"/>
                </a:lnTo>
                <a:lnTo>
                  <a:pt x="920316" y="71092"/>
                </a:lnTo>
                <a:lnTo>
                  <a:pt x="906673" y="35504"/>
                </a:lnTo>
                <a:close/>
              </a:path>
              <a:path w="1020445" h="418464">
                <a:moveTo>
                  <a:pt x="1005315" y="28701"/>
                </a:moveTo>
                <a:lnTo>
                  <a:pt x="924433" y="28701"/>
                </a:lnTo>
                <a:lnTo>
                  <a:pt x="938149" y="64262"/>
                </a:lnTo>
                <a:lnTo>
                  <a:pt x="920316" y="71092"/>
                </a:lnTo>
                <a:lnTo>
                  <a:pt x="933958" y="106680"/>
                </a:lnTo>
                <a:lnTo>
                  <a:pt x="1005315" y="28701"/>
                </a:lnTo>
                <a:close/>
              </a:path>
              <a:path w="1020445" h="418464">
                <a:moveTo>
                  <a:pt x="924433" y="28701"/>
                </a:moveTo>
                <a:lnTo>
                  <a:pt x="906673" y="35504"/>
                </a:lnTo>
                <a:lnTo>
                  <a:pt x="920316" y="71092"/>
                </a:lnTo>
                <a:lnTo>
                  <a:pt x="938149" y="64262"/>
                </a:lnTo>
                <a:lnTo>
                  <a:pt x="924433" y="28701"/>
                </a:lnTo>
                <a:close/>
              </a:path>
              <a:path w="1020445" h="418464">
                <a:moveTo>
                  <a:pt x="893063" y="0"/>
                </a:moveTo>
                <a:lnTo>
                  <a:pt x="906673" y="35504"/>
                </a:lnTo>
                <a:lnTo>
                  <a:pt x="924433" y="28701"/>
                </a:lnTo>
                <a:lnTo>
                  <a:pt x="1005315" y="28701"/>
                </a:lnTo>
                <a:lnTo>
                  <a:pt x="1020190" y="12446"/>
                </a:lnTo>
                <a:lnTo>
                  <a:pt x="893063" y="0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23323" y="2842006"/>
            <a:ext cx="1138946" cy="586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8026" y="2844038"/>
            <a:ext cx="1088390" cy="530225"/>
          </a:xfrm>
          <a:custGeom>
            <a:avLst/>
            <a:gdLst/>
            <a:ahLst/>
            <a:cxnLst/>
            <a:rect l="l" t="t" r="r" b="b"/>
            <a:pathLst>
              <a:path w="1088389" h="530225">
                <a:moveTo>
                  <a:pt x="976796" y="495174"/>
                </a:moveTo>
                <a:lnTo>
                  <a:pt x="960501" y="529716"/>
                </a:lnTo>
                <a:lnTo>
                  <a:pt x="1088263" y="526796"/>
                </a:lnTo>
                <a:lnTo>
                  <a:pt x="1069787" y="503300"/>
                </a:lnTo>
                <a:lnTo>
                  <a:pt x="994028" y="503300"/>
                </a:lnTo>
                <a:lnTo>
                  <a:pt x="976796" y="495174"/>
                </a:lnTo>
                <a:close/>
              </a:path>
              <a:path w="1088389" h="530225">
                <a:moveTo>
                  <a:pt x="993036" y="460747"/>
                </a:moveTo>
                <a:lnTo>
                  <a:pt x="976796" y="495174"/>
                </a:lnTo>
                <a:lnTo>
                  <a:pt x="994028" y="503300"/>
                </a:lnTo>
                <a:lnTo>
                  <a:pt x="1010285" y="468884"/>
                </a:lnTo>
                <a:lnTo>
                  <a:pt x="993036" y="460747"/>
                </a:lnTo>
                <a:close/>
              </a:path>
              <a:path w="1088389" h="530225">
                <a:moveTo>
                  <a:pt x="1009269" y="426338"/>
                </a:moveTo>
                <a:lnTo>
                  <a:pt x="993036" y="460747"/>
                </a:lnTo>
                <a:lnTo>
                  <a:pt x="1010285" y="468884"/>
                </a:lnTo>
                <a:lnTo>
                  <a:pt x="994028" y="503300"/>
                </a:lnTo>
                <a:lnTo>
                  <a:pt x="1069787" y="503300"/>
                </a:lnTo>
                <a:lnTo>
                  <a:pt x="1009269" y="426338"/>
                </a:lnTo>
                <a:close/>
              </a:path>
              <a:path w="1088389" h="530225">
                <a:moveTo>
                  <a:pt x="16256" y="0"/>
                </a:moveTo>
                <a:lnTo>
                  <a:pt x="0" y="34544"/>
                </a:lnTo>
                <a:lnTo>
                  <a:pt x="976796" y="495174"/>
                </a:lnTo>
                <a:lnTo>
                  <a:pt x="993036" y="460747"/>
                </a:lnTo>
                <a:lnTo>
                  <a:pt x="16256" y="0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2250" y="2329707"/>
            <a:ext cx="4210956" cy="168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6550" y="2336292"/>
            <a:ext cx="4151629" cy="114300"/>
          </a:xfrm>
          <a:custGeom>
            <a:avLst/>
            <a:gdLst/>
            <a:ahLst/>
            <a:cxnLst/>
            <a:rect l="l" t="t" r="r" b="b"/>
            <a:pathLst>
              <a:path w="4151629" h="114300">
                <a:moveTo>
                  <a:pt x="4037203" y="0"/>
                </a:moveTo>
                <a:lnTo>
                  <a:pt x="4037203" y="114300"/>
                </a:lnTo>
                <a:lnTo>
                  <a:pt x="4113403" y="76200"/>
                </a:lnTo>
                <a:lnTo>
                  <a:pt x="4056253" y="76200"/>
                </a:lnTo>
                <a:lnTo>
                  <a:pt x="4056253" y="38100"/>
                </a:lnTo>
                <a:lnTo>
                  <a:pt x="4113403" y="38100"/>
                </a:lnTo>
                <a:lnTo>
                  <a:pt x="4037203" y="0"/>
                </a:lnTo>
                <a:close/>
              </a:path>
              <a:path w="4151629" h="114300">
                <a:moveTo>
                  <a:pt x="403720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037203" y="76200"/>
                </a:lnTo>
                <a:lnTo>
                  <a:pt x="4037203" y="38100"/>
                </a:lnTo>
                <a:close/>
              </a:path>
              <a:path w="4151629" h="114300">
                <a:moveTo>
                  <a:pt x="4113403" y="38100"/>
                </a:moveTo>
                <a:lnTo>
                  <a:pt x="4056253" y="38100"/>
                </a:lnTo>
                <a:lnTo>
                  <a:pt x="4056253" y="76200"/>
                </a:lnTo>
                <a:lnTo>
                  <a:pt x="4113403" y="76200"/>
                </a:lnTo>
                <a:lnTo>
                  <a:pt x="4151503" y="57150"/>
                </a:lnTo>
                <a:lnTo>
                  <a:pt x="4113403" y="38100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3928" y="1350645"/>
            <a:ext cx="1007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96D81"/>
                </a:solidFill>
                <a:latin typeface="Segoe UI Symbol"/>
                <a:cs typeface="Segoe UI Symbol"/>
              </a:rPr>
              <a:t>Mundo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8267" y="6621119"/>
            <a:ext cx="204470" cy="161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p.</a:t>
            </a:r>
            <a:r>
              <a:rPr sz="800" b="1" spc="-50" dirty="0">
                <a:solidFill>
                  <a:srgbClr val="296D81"/>
                </a:solidFill>
                <a:latin typeface="Segoe UI Symbol"/>
                <a:cs typeface="Segoe UI Symbol"/>
              </a:rPr>
              <a:t> </a:t>
            </a:r>
            <a:fld id="{81D60167-4931-47E6-BA6A-407CBD079E47}" type="slidenum">
              <a:rPr sz="800" b="1" dirty="0">
                <a:solidFill>
                  <a:srgbClr val="296D81"/>
                </a:solidFill>
                <a:latin typeface="Segoe UI Symbol"/>
                <a:cs typeface="Segoe UI Symbol"/>
              </a:rPr>
              <a:t>9</a:t>
            </a:fld>
            <a:endParaRPr sz="80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97700" y="1285494"/>
            <a:ext cx="744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B</a:t>
            </a:r>
            <a:r>
              <a:rPr sz="2400" b="1" spc="10" dirty="0">
                <a:solidFill>
                  <a:srgbClr val="296D81"/>
                </a:solidFill>
                <a:latin typeface="Segoe UI Symbol"/>
                <a:cs typeface="Segoe UI Symbol"/>
              </a:rPr>
              <a:t>r</a:t>
            </a:r>
            <a:r>
              <a:rPr sz="2400" b="1" spc="-5" dirty="0">
                <a:solidFill>
                  <a:srgbClr val="296D81"/>
                </a:solidFill>
                <a:latin typeface="Segoe UI Symbol"/>
                <a:cs typeface="Segoe UI Symbol"/>
              </a:rPr>
              <a:t>a</a:t>
            </a:r>
            <a:r>
              <a:rPr sz="2400" b="1" spc="5" dirty="0">
                <a:solidFill>
                  <a:srgbClr val="296D81"/>
                </a:solidFill>
                <a:latin typeface="Segoe UI Symbol"/>
                <a:cs typeface="Segoe UI Symbol"/>
              </a:rPr>
              <a:t>s</a:t>
            </a:r>
            <a:r>
              <a:rPr sz="2400" b="1" spc="-10" dirty="0">
                <a:solidFill>
                  <a:srgbClr val="296D81"/>
                </a:solidFill>
                <a:latin typeface="Segoe UI Symbol"/>
                <a:cs typeface="Segoe UI Symbol"/>
              </a:rPr>
              <a:t>il</a:t>
            </a:r>
            <a:endParaRPr sz="24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1003</Words>
  <Application>Microsoft Office PowerPoint</Application>
  <PresentationFormat>Apresentação na tela (4:3)</PresentationFormat>
  <Paragraphs>217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Segoe UI Symbol</vt:lpstr>
      <vt:lpstr>Times New Roman</vt:lpstr>
      <vt:lpstr>Office Theme</vt:lpstr>
      <vt:lpstr>IOT – Internet das Coisas (Internet of Things)</vt:lpstr>
      <vt:lpstr>Apresentação do PowerPoint</vt:lpstr>
      <vt:lpstr>Associados</vt:lpstr>
      <vt:lpstr>Conselho de Administração e Diretoria</vt:lpstr>
      <vt:lpstr>Apresentação do PowerPoint</vt:lpstr>
      <vt:lpstr>IoT - Internet das Coisas Conceito</vt:lpstr>
      <vt:lpstr>IoT, Internet das Coisas – Automóveis</vt:lpstr>
      <vt:lpstr>IoT, Internet das Coisas – Saúde</vt:lpstr>
      <vt:lpstr>IoT - Internet das Coisas Potencial 2025</vt:lpstr>
      <vt:lpstr>IoT – Internet das Coisas</vt:lpstr>
      <vt:lpstr>Oportunidades para a Indústria Nacional</vt:lpstr>
      <vt:lpstr>Oportunidades para o Setor de TIC</vt:lpstr>
      <vt:lpstr>Infraestrutura – Redes de Acesso à Internet</vt:lpstr>
      <vt:lpstr>Infraestrutura – Datacenters e Computação em Nuvem</vt:lpstr>
      <vt:lpstr>Aspectos que tocam Internet das Coisas</vt:lpstr>
      <vt:lpstr>IoT – Internet das Coisas</vt:lpstr>
      <vt:lpstr>IoT – Internet das Coisas Interlocutores</vt:lpstr>
      <vt:lpstr>IoT, Internet das Coisas – Agricultura</vt:lpstr>
      <vt:lpstr>IoT, Internet das Coisas – Varejo</vt:lpstr>
      <vt:lpstr>IoT – Internet das Coisas Interlocutores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Mariana Oliveira</dc:creator>
  <cp:lastModifiedBy>Antonio Lobosco</cp:lastModifiedBy>
  <cp:revision>2</cp:revision>
  <dcterms:created xsi:type="dcterms:W3CDTF">2019-11-08T18:31:56Z</dcterms:created>
  <dcterms:modified xsi:type="dcterms:W3CDTF">2019-11-08T18:47:45Z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2015-11-26T00:00:00Z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2019-11-08T00:00:00Z</vt:filetime>
  </property>
</Properties>
</file>